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5486400" cy="3657600"/>
  <p:notesSz cx="6858000" cy="9144000"/>
  <p:embeddedFontLst>
    <p:embeddedFont>
      <p:font typeface="Aileron Heavy"/>
      <p:regular r:id="rId26"/>
    </p:embeddedFont>
    <p:embeddedFont>
      <p:font typeface="Aileron Heavy Bold" pitchFamily="2" charset="77"/>
      <p:regular r:id="rId27"/>
    </p:embeddedFont>
    <p:embeddedFont>
      <p:font typeface="Aileron Heavy Bold Italics" pitchFamily="2" charset="77"/>
      <p:regular r:id="rId28"/>
    </p:embeddedFont>
    <p:embeddedFont>
      <p:font typeface="Aileron Heavy Italics" pitchFamily="2" charset="77"/>
      <p:regular r:id="rId29"/>
    </p:embeddedFont>
    <p:embeddedFont>
      <p:font typeface="Aileron Regular"/>
      <p:regular r:id="rId30"/>
    </p:embeddedFont>
    <p:embeddedFont>
      <p:font typeface="Aileron Regular Bold" pitchFamily="2" charset="77"/>
      <p:regular r:id="rId31"/>
    </p:embeddedFont>
    <p:embeddedFont>
      <p:font typeface="Aileron Regular Bold Italics" pitchFamily="2" charset="77"/>
      <p:regular r:id="rId32"/>
    </p:embeddedFont>
    <p:embeddedFont>
      <p:font typeface="Aileron Regular Italics" pitchFamily="2" charset="77"/>
      <p:regular r:id="rId33"/>
    </p:embeddedFont>
    <p:embeddedFont>
      <p:font typeface="Arimo" panose="020B0604020202020204" pitchFamily="34" charset="0"/>
      <p:regular r:id="rId34"/>
    </p:embeddedFont>
    <p:embeddedFont>
      <p:font typeface="Arimo Bold" panose="020B0704020202020204" pitchFamily="34" charset="0"/>
      <p:regular r:id="rId35"/>
    </p:embeddedFont>
    <p:embeddedFont>
      <p:font typeface="Arimo Bold Italics" panose="020B0704020202090204" pitchFamily="34" charset="0"/>
      <p:regular r:id="rId36"/>
    </p:embeddedFont>
    <p:embeddedFont>
      <p:font typeface="Arimo Italics" panose="020B0604020202090204" pitchFamily="34" charset="0"/>
      <p:regular r:id="rId37"/>
    </p:embeddedFont>
    <p:embeddedFont>
      <p:font typeface="Open Sans Light" panose="020B0306030504020204"/>
      <p:regular r:id="rId38"/>
    </p:embeddedFont>
    <p:embeddedFont>
      <p:font typeface="Open Sans Light Bold" panose="020B0806030504020204" pitchFamily="34" charset="0"/>
      <p:regular r:id="rId39"/>
    </p:embeddedFont>
    <p:embeddedFont>
      <p:font typeface="Open Sans Light Bold Italics" panose="020B0806030504020204" pitchFamily="34" charset="0"/>
      <p:regular r:id="rId40"/>
    </p:embeddedFont>
    <p:embeddedFont>
      <p:font typeface="Open Sans Light Italics" panose="020B0306030504020204" pitchFamily="34" charset="0"/>
      <p:regular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8.fntdata"/><Relationship Id="rId38"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font" Target="fonts/font16.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2/26/21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3922413">
            <a:off x="3353442" y="2064248"/>
            <a:ext cx="4265916" cy="1699426"/>
          </a:xfrm>
          <a:prstGeom prst="rect">
            <a:avLst/>
          </a:prstGeom>
          <a:solidFill>
            <a:srgbClr val="EEC55E"/>
          </a:solidFill>
        </p:spPr>
      </p:sp>
      <p:grpSp>
        <p:nvGrpSpPr>
          <p:cNvPr id="3" name="Group 3"/>
          <p:cNvGrpSpPr>
            <a:grpSpLocks noChangeAspect="1"/>
          </p:cNvGrpSpPr>
          <p:nvPr/>
        </p:nvGrpSpPr>
        <p:grpSpPr>
          <a:xfrm rot="-4225551">
            <a:off x="2486728" y="-3186887"/>
            <a:ext cx="3754881" cy="3754881"/>
            <a:chOff x="0" y="0"/>
            <a:chExt cx="6350000" cy="6350000"/>
          </a:xfrm>
        </p:grpSpPr>
        <p:sp>
          <p:nvSpPr>
            <p:cNvPr id="4" name="Freeform 4"/>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5" name="AutoShape 5"/>
          <p:cNvSpPr/>
          <p:nvPr/>
        </p:nvSpPr>
        <p:spPr>
          <a:xfrm rot="1128583">
            <a:off x="2444432" y="-1167794"/>
            <a:ext cx="4265916" cy="1699426"/>
          </a:xfrm>
          <a:prstGeom prst="rect">
            <a:avLst/>
          </a:prstGeom>
          <a:solidFill>
            <a:srgbClr val="96C4EE"/>
          </a:solidFill>
        </p:spPr>
      </p:sp>
      <p:grpSp>
        <p:nvGrpSpPr>
          <p:cNvPr id="6" name="Group 6"/>
          <p:cNvGrpSpPr/>
          <p:nvPr/>
        </p:nvGrpSpPr>
        <p:grpSpPr>
          <a:xfrm>
            <a:off x="365760" y="1173974"/>
            <a:ext cx="4754880" cy="696817"/>
            <a:chOff x="0" y="0"/>
            <a:chExt cx="6339840" cy="929090"/>
          </a:xfrm>
        </p:grpSpPr>
        <p:sp>
          <p:nvSpPr>
            <p:cNvPr id="7" name="TextBox 7"/>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399">
                  <a:solidFill>
                    <a:srgbClr val="6565EE"/>
                  </a:solidFill>
                  <a:latin typeface="Aileron Heavy"/>
                </a:rPr>
                <a:t>Pamper yourself</a:t>
              </a:r>
            </a:p>
          </p:txBody>
        </p:sp>
        <p:sp>
          <p:nvSpPr>
            <p:cNvPr id="8" name="TextBox 8"/>
            <p:cNvSpPr txBox="1"/>
            <p:nvPr/>
          </p:nvSpPr>
          <p:spPr>
            <a:xfrm>
              <a:off x="0" y="604986"/>
              <a:ext cx="6339840" cy="3241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Do something really lux</a:t>
              </a:r>
            </a:p>
          </p:txBody>
        </p:sp>
      </p:grpSp>
      <p:sp>
        <p:nvSpPr>
          <p:cNvPr id="9" name="TextBox 9"/>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1</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777240"/>
            <a:ext cx="4754880" cy="20840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Find a nice place to sit or lie down. </a:t>
            </a:r>
          </a:p>
          <a:p>
            <a:pPr algn="ctr">
              <a:lnSpc>
                <a:spcPts val="1679"/>
              </a:lnSpc>
            </a:pPr>
            <a:r>
              <a:rPr lang="en-US" sz="1200">
                <a:solidFill>
                  <a:srgbClr val="000000"/>
                </a:solidFill>
                <a:latin typeface="Open Sans Light"/>
              </a:rPr>
              <a:t>Set a timer for a few minutes (2-5 for beginners)</a:t>
            </a:r>
          </a:p>
          <a:p>
            <a:pPr algn="ctr">
              <a:lnSpc>
                <a:spcPts val="1679"/>
              </a:lnSpc>
            </a:pPr>
            <a:r>
              <a:rPr lang="en-US" sz="1200">
                <a:solidFill>
                  <a:srgbClr val="000000"/>
                </a:solidFill>
                <a:latin typeface="Open Sans Light"/>
              </a:rPr>
              <a:t>Choose a sense that you don't often pay attention to </a:t>
            </a:r>
          </a:p>
          <a:p>
            <a:pPr algn="ctr">
              <a:lnSpc>
                <a:spcPts val="1679"/>
              </a:lnSpc>
            </a:pPr>
            <a:r>
              <a:rPr lang="en-US" sz="1200">
                <a:solidFill>
                  <a:srgbClr val="000000"/>
                </a:solidFill>
                <a:latin typeface="Open Sans Light"/>
              </a:rPr>
              <a:t>(hear, smell, touch, taste, see) </a:t>
            </a:r>
          </a:p>
          <a:p>
            <a:pPr algn="ctr">
              <a:lnSpc>
                <a:spcPts val="1679"/>
              </a:lnSpc>
            </a:pPr>
            <a:r>
              <a:rPr lang="en-US" sz="1200">
                <a:solidFill>
                  <a:srgbClr val="000000"/>
                </a:solidFill>
                <a:latin typeface="Open Sans Light"/>
              </a:rPr>
              <a:t>For the time you have chosen, try to notice and observe as many sounds, tastes, smells, sensations or colours as you can.  </a:t>
            </a:r>
          </a:p>
          <a:p>
            <a:pPr algn="ctr">
              <a:lnSpc>
                <a:spcPts val="1679"/>
              </a:lnSpc>
            </a:pPr>
            <a:endParaRPr lang="en-US" sz="1200">
              <a:solidFill>
                <a:srgbClr val="000000"/>
              </a:solidFill>
              <a:latin typeface="Open Sans Light"/>
            </a:endParaRPr>
          </a:p>
          <a:p>
            <a:pPr algn="ctr">
              <a:lnSpc>
                <a:spcPts val="1679"/>
              </a:lnSpc>
            </a:pPr>
            <a:r>
              <a:rPr lang="en-US" sz="1200">
                <a:solidFill>
                  <a:srgbClr val="000000"/>
                </a:solidFill>
                <a:latin typeface="Open Sans Light"/>
              </a:rPr>
              <a:t>Whilst doing this activity, your mind will naturally think of all sorts of things. That's ok, let those thoughts come and then just let them go as you re-focus on your senses. </a:t>
            </a:r>
          </a:p>
        </p:txBody>
      </p:sp>
      <p:sp>
        <p:nvSpPr>
          <p:cNvPr id="3" name="TextBox 3"/>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5</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53442" y="2064248"/>
            <a:ext cx="4265916" cy="1699426"/>
          </a:xfrm>
          <a:prstGeom prst="rect">
            <a:avLst/>
          </a:prstGeom>
          <a:solidFill>
            <a:srgbClr val="EEC55E"/>
          </a:solidFill>
        </p:spPr>
      </p:sp>
      <p:grpSp>
        <p:nvGrpSpPr>
          <p:cNvPr id="5" name="Group 5"/>
          <p:cNvGrpSpPr/>
          <p:nvPr/>
        </p:nvGrpSpPr>
        <p:grpSpPr>
          <a:xfrm>
            <a:off x="365760" y="712144"/>
            <a:ext cx="4754880" cy="1192117"/>
            <a:chOff x="0" y="0"/>
            <a:chExt cx="6339840" cy="1589490"/>
          </a:xfrm>
        </p:grpSpPr>
        <p:sp>
          <p:nvSpPr>
            <p:cNvPr id="6" name="TextBox 6"/>
            <p:cNvSpPr txBox="1"/>
            <p:nvPr/>
          </p:nvSpPr>
          <p:spPr>
            <a:xfrm>
              <a:off x="0" y="57150"/>
              <a:ext cx="6339840" cy="793242"/>
            </a:xfrm>
            <a:prstGeom prst="rect">
              <a:avLst/>
            </a:prstGeom>
          </p:spPr>
          <p:txBody>
            <a:bodyPr lIns="0" tIns="0" rIns="0" bIns="0" rtlCol="0" anchor="t">
              <a:spAutoFit/>
            </a:bodyPr>
            <a:lstStyle/>
            <a:p>
              <a:pPr algn="ctr">
                <a:lnSpc>
                  <a:spcPts val="2208"/>
                </a:lnSpc>
              </a:pPr>
              <a:r>
                <a:rPr lang="en-US" sz="2400">
                  <a:solidFill>
                    <a:srgbClr val="6565EE"/>
                  </a:solidFill>
                  <a:latin typeface="Aileron Heavy"/>
                </a:rPr>
                <a:t>Do more of what brings you joy</a:t>
              </a:r>
            </a:p>
            <a:p>
              <a:pPr algn="ctr">
                <a:lnSpc>
                  <a:spcPts val="2208"/>
                </a:lnSpc>
              </a:pPr>
              <a:r>
                <a:rPr lang="en-US" sz="2400">
                  <a:solidFill>
                    <a:srgbClr val="6565EE"/>
                  </a:solidFill>
                  <a:latin typeface="Aileron Heavy"/>
                </a:rPr>
                <a:t>Do less of what doesn't </a:t>
              </a:r>
            </a:p>
          </p:txBody>
        </p:sp>
        <p:sp>
          <p:nvSpPr>
            <p:cNvPr id="7" name="TextBox 7"/>
            <p:cNvSpPr txBox="1"/>
            <p:nvPr/>
          </p:nvSpPr>
          <p:spPr>
            <a:xfrm>
              <a:off x="0" y="973286"/>
              <a:ext cx="6339840" cy="6162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See what you can do more and less of to increase your joy and satisfaction</a:t>
              </a:r>
            </a:p>
          </p:txBody>
        </p:sp>
      </p:gr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6</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There are some things we all have to do in order to be happy and healthy, some of those things may not be enjoyable, but bring you joy by keeping your mind-life in balance. </a:t>
            </a:r>
          </a:p>
          <a:p>
            <a:pPr algn="ctr">
              <a:lnSpc>
                <a:spcPts val="1679"/>
              </a:lnSpc>
            </a:pPr>
            <a:endParaRPr lang="en-US" sz="1200">
              <a:solidFill>
                <a:srgbClr val="000000"/>
              </a:solidFill>
              <a:latin typeface="Open Sans Light"/>
            </a:endParaRPr>
          </a:p>
          <a:p>
            <a:pPr algn="ctr">
              <a:lnSpc>
                <a:spcPts val="1679"/>
              </a:lnSpc>
            </a:pPr>
            <a:r>
              <a:rPr lang="en-US" sz="1200">
                <a:solidFill>
                  <a:srgbClr val="000000"/>
                </a:solidFill>
                <a:latin typeface="Open Sans Light"/>
              </a:rPr>
              <a:t>However, maybe there is a more joyful way of doing it? </a:t>
            </a:r>
          </a:p>
          <a:p>
            <a:pPr algn="ctr">
              <a:lnSpc>
                <a:spcPts val="1679"/>
              </a:lnSpc>
            </a:pPr>
            <a:r>
              <a:rPr lang="en-US" sz="1200">
                <a:solidFill>
                  <a:srgbClr val="000000"/>
                </a:solidFill>
                <a:latin typeface="Open Sans Light"/>
              </a:rPr>
              <a:t>For example, I still need to clean my house, but i'm only going to spend 15mins/day and I'm going to play my favourite music while I do   </a:t>
            </a:r>
          </a:p>
        </p:txBody>
      </p:sp>
      <p:sp>
        <p:nvSpPr>
          <p:cNvPr id="3" name="TextBox 3"/>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6</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grpSp>
        <p:nvGrpSpPr>
          <p:cNvPr id="4" name="Group 4"/>
          <p:cNvGrpSpPr/>
          <p:nvPr/>
        </p:nvGrpSpPr>
        <p:grpSpPr>
          <a:xfrm>
            <a:off x="365760" y="848362"/>
            <a:ext cx="4754880" cy="1134967"/>
            <a:chOff x="0" y="0"/>
            <a:chExt cx="6339840" cy="1513290"/>
          </a:xfrm>
        </p:grpSpPr>
        <p:sp>
          <p:nvSpPr>
            <p:cNvPr id="5" name="TextBox 5"/>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400">
                  <a:solidFill>
                    <a:srgbClr val="6565EE"/>
                  </a:solidFill>
                  <a:latin typeface="Aileron Heavy"/>
                </a:rPr>
                <a:t>Practice visualisation </a:t>
              </a:r>
            </a:p>
          </p:txBody>
        </p:sp>
        <p:sp>
          <p:nvSpPr>
            <p:cNvPr id="6" name="TextBox 6"/>
            <p:cNvSpPr txBox="1"/>
            <p:nvPr/>
          </p:nvSpPr>
          <p:spPr>
            <a:xfrm>
              <a:off x="0" y="604986"/>
              <a:ext cx="6339840" cy="9083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Connect with a goal you want to achieve and visualise it in your mind so that you really experience it </a:t>
              </a:r>
            </a:p>
          </p:txBody>
        </p:sp>
      </p:grpSp>
      <p:sp>
        <p:nvSpPr>
          <p:cNvPr id="7" name="AutoShape 7"/>
          <p:cNvSpPr/>
          <p:nvPr/>
        </p:nvSpPr>
        <p:spPr>
          <a:xfrm rot="-3922413">
            <a:off x="3353442" y="2064248"/>
            <a:ext cx="4265916" cy="1699426"/>
          </a:xfrm>
          <a:prstGeom prst="rect">
            <a:avLst/>
          </a:prstGeom>
          <a:solidFill>
            <a:srgbClr val="EEC55E"/>
          </a:solidFill>
        </p:spPr>
      </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7</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590073"/>
            <a:ext cx="4754880" cy="18745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Add as much detail as you can. Be specific, what will you achieve, what does it feel like to be there, how did you get there, who is with you and what changes do you notice in yourself once you are there? </a:t>
            </a:r>
          </a:p>
          <a:p>
            <a:pPr algn="ctr">
              <a:lnSpc>
                <a:spcPts val="1679"/>
              </a:lnSpc>
            </a:pPr>
            <a:endParaRPr lang="en-US" sz="1200">
              <a:solidFill>
                <a:srgbClr val="000000"/>
              </a:solidFill>
              <a:latin typeface="Open Sans Light"/>
            </a:endParaRPr>
          </a:p>
          <a:p>
            <a:pPr algn="ctr">
              <a:lnSpc>
                <a:spcPts val="1679"/>
              </a:lnSpc>
            </a:pPr>
            <a:r>
              <a:rPr lang="en-US" sz="1200">
                <a:solidFill>
                  <a:srgbClr val="000000"/>
                </a:solidFill>
                <a:latin typeface="Open Sans Light"/>
              </a:rPr>
              <a:t>Some people like to close their eyes or step into a space in the room where they "become" their future self. Other people like to write it all down in a journal and get more details as they write. Other strategies include collage and drawing </a:t>
            </a:r>
          </a:p>
          <a:p>
            <a:pPr algn="ctr">
              <a:lnSpc>
                <a:spcPts val="1679"/>
              </a:lnSpc>
            </a:pPr>
            <a:r>
              <a:rPr lang="en-US" sz="1200">
                <a:solidFill>
                  <a:srgbClr val="000000"/>
                </a:solidFill>
                <a:latin typeface="Open Sans Light"/>
              </a:rPr>
              <a:t>You may even ask a freind to help you get clear and visualise </a:t>
            </a:r>
          </a:p>
        </p:txBody>
      </p:sp>
      <p:sp>
        <p:nvSpPr>
          <p:cNvPr id="3" name="TextBox 3"/>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7</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grpSp>
        <p:nvGrpSpPr>
          <p:cNvPr id="4" name="Group 4"/>
          <p:cNvGrpSpPr/>
          <p:nvPr/>
        </p:nvGrpSpPr>
        <p:grpSpPr>
          <a:xfrm>
            <a:off x="383095" y="904999"/>
            <a:ext cx="4737545" cy="973042"/>
            <a:chOff x="0" y="0"/>
            <a:chExt cx="6316727" cy="1297390"/>
          </a:xfrm>
        </p:grpSpPr>
        <p:sp>
          <p:nvSpPr>
            <p:cNvPr id="5" name="TextBox 5"/>
            <p:cNvSpPr txBox="1"/>
            <p:nvPr/>
          </p:nvSpPr>
          <p:spPr>
            <a:xfrm>
              <a:off x="0" y="57150"/>
              <a:ext cx="6316727" cy="793242"/>
            </a:xfrm>
            <a:prstGeom prst="rect">
              <a:avLst/>
            </a:prstGeom>
          </p:spPr>
          <p:txBody>
            <a:bodyPr lIns="0" tIns="0" rIns="0" bIns="0" rtlCol="0" anchor="t">
              <a:spAutoFit/>
            </a:bodyPr>
            <a:lstStyle/>
            <a:p>
              <a:pPr algn="ctr">
                <a:lnSpc>
                  <a:spcPts val="2208"/>
                </a:lnSpc>
              </a:pPr>
              <a:r>
                <a:rPr lang="en-US" sz="2399">
                  <a:solidFill>
                    <a:srgbClr val="6565EE"/>
                  </a:solidFill>
                  <a:latin typeface="Aileron Heavy"/>
                </a:rPr>
                <a:t>Forgive someone Even if they're not sorry</a:t>
              </a:r>
            </a:p>
          </p:txBody>
        </p:sp>
        <p:sp>
          <p:nvSpPr>
            <p:cNvPr id="6" name="TextBox 6"/>
            <p:cNvSpPr txBox="1"/>
            <p:nvPr/>
          </p:nvSpPr>
          <p:spPr>
            <a:xfrm>
              <a:off x="0" y="973286"/>
              <a:ext cx="6316727" cy="3241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Free yourself from the hurt and resentment </a:t>
              </a:r>
            </a:p>
          </p:txBody>
        </p:sp>
      </p:grpSp>
      <p:sp>
        <p:nvSpPr>
          <p:cNvPr id="7" name="AutoShape 7"/>
          <p:cNvSpPr/>
          <p:nvPr/>
        </p:nvSpPr>
        <p:spPr>
          <a:xfrm rot="-3922413">
            <a:off x="3353442" y="2064248"/>
            <a:ext cx="4265916" cy="1699426"/>
          </a:xfrm>
          <a:prstGeom prst="rect">
            <a:avLst/>
          </a:prstGeom>
          <a:solidFill>
            <a:srgbClr val="EEC55E"/>
          </a:solidFill>
        </p:spPr>
      </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8</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882015"/>
            <a:ext cx="4754880" cy="18745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This is about freedom for yourself, not about condoning what was done. </a:t>
            </a:r>
          </a:p>
          <a:p>
            <a:pPr algn="ctr">
              <a:lnSpc>
                <a:spcPts val="1679"/>
              </a:lnSpc>
            </a:pPr>
            <a:r>
              <a:rPr lang="en-US" sz="1200">
                <a:solidFill>
                  <a:srgbClr val="000000"/>
                </a:solidFill>
                <a:latin typeface="Open Sans Light"/>
              </a:rPr>
              <a:t>In order to forgive there is recognition that the person did you wrong.</a:t>
            </a:r>
          </a:p>
          <a:p>
            <a:pPr algn="ctr">
              <a:lnSpc>
                <a:spcPts val="1679"/>
              </a:lnSpc>
            </a:pPr>
            <a:r>
              <a:rPr lang="en-US" sz="1200">
                <a:solidFill>
                  <a:srgbClr val="000000"/>
                </a:solidFill>
                <a:latin typeface="Open Sans Light"/>
              </a:rPr>
              <a:t>This is re-claiming the power to release yourself from the pain caused by the person's actions. </a:t>
            </a:r>
          </a:p>
          <a:p>
            <a:pPr algn="ctr">
              <a:lnSpc>
                <a:spcPts val="1679"/>
              </a:lnSpc>
            </a:pPr>
            <a:r>
              <a:rPr lang="en-US" sz="1200">
                <a:solidFill>
                  <a:srgbClr val="000000"/>
                </a:solidFill>
                <a:latin typeface="Open Sans Light"/>
              </a:rPr>
              <a:t>The person you are forgiving does not need to be involved in your process. </a:t>
            </a:r>
          </a:p>
          <a:p>
            <a:pPr algn="ctr">
              <a:lnSpc>
                <a:spcPts val="1679"/>
              </a:lnSpc>
            </a:pPr>
            <a:r>
              <a:rPr lang="en-US" sz="1200">
                <a:solidFill>
                  <a:srgbClr val="000000"/>
                </a:solidFill>
                <a:latin typeface="Open Sans Light"/>
              </a:rPr>
              <a:t>You may want to forgive yourself for something too. </a:t>
            </a:r>
          </a:p>
          <a:p>
            <a:pPr algn="ctr">
              <a:lnSpc>
                <a:spcPts val="1679"/>
              </a:lnSpc>
            </a:pPr>
            <a:r>
              <a:rPr lang="en-US" sz="1200">
                <a:solidFill>
                  <a:srgbClr val="000000"/>
                </a:solidFill>
                <a:latin typeface="Open Sans Light"/>
              </a:rPr>
              <a:t> </a:t>
            </a:r>
          </a:p>
        </p:txBody>
      </p:sp>
      <p:sp>
        <p:nvSpPr>
          <p:cNvPr id="3" name="TextBox 3"/>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8</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grpSp>
        <p:nvGrpSpPr>
          <p:cNvPr id="4" name="Group 4"/>
          <p:cNvGrpSpPr/>
          <p:nvPr/>
        </p:nvGrpSpPr>
        <p:grpSpPr>
          <a:xfrm>
            <a:off x="365760" y="1088487"/>
            <a:ext cx="4754880" cy="915892"/>
            <a:chOff x="0" y="0"/>
            <a:chExt cx="6339840" cy="1221190"/>
          </a:xfrm>
        </p:grpSpPr>
        <p:sp>
          <p:nvSpPr>
            <p:cNvPr id="5" name="TextBox 5"/>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400">
                  <a:solidFill>
                    <a:srgbClr val="6565EE"/>
                  </a:solidFill>
                  <a:latin typeface="Aileron Heavy"/>
                </a:rPr>
                <a:t>Try a detox </a:t>
              </a:r>
            </a:p>
          </p:txBody>
        </p:sp>
        <p:sp>
          <p:nvSpPr>
            <p:cNvPr id="6" name="TextBox 6"/>
            <p:cNvSpPr txBox="1"/>
            <p:nvPr/>
          </p:nvSpPr>
          <p:spPr>
            <a:xfrm>
              <a:off x="0" y="604986"/>
              <a:ext cx="6339840" cy="6162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Either eliminate or set clear limits on your use or consumption of something  </a:t>
              </a:r>
            </a:p>
          </p:txBody>
        </p:sp>
      </p:grpSp>
      <p:sp>
        <p:nvSpPr>
          <p:cNvPr id="7" name="AutoShape 7"/>
          <p:cNvSpPr/>
          <p:nvPr/>
        </p:nvSpPr>
        <p:spPr>
          <a:xfrm rot="-3922413">
            <a:off x="3353442" y="2064248"/>
            <a:ext cx="4265916" cy="1699426"/>
          </a:xfrm>
          <a:prstGeom prst="rect">
            <a:avLst/>
          </a:prstGeom>
          <a:solidFill>
            <a:srgbClr val="EEC55E"/>
          </a:solidFill>
        </p:spPr>
      </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9</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882015"/>
            <a:ext cx="4754880" cy="18745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You might want to detox from social media, the news, sugar or salt. Whatever you like!</a:t>
            </a:r>
          </a:p>
          <a:p>
            <a:pPr algn="ctr">
              <a:lnSpc>
                <a:spcPts val="1679"/>
              </a:lnSpc>
            </a:pPr>
            <a:r>
              <a:rPr lang="en-US" sz="1200">
                <a:solidFill>
                  <a:srgbClr val="000000"/>
                </a:solidFill>
                <a:latin typeface="Open Sans Light"/>
              </a:rPr>
              <a:t>What do you need to do to make this happen? Delete some apps, hide the salt? </a:t>
            </a:r>
          </a:p>
          <a:p>
            <a:pPr algn="ctr">
              <a:lnSpc>
                <a:spcPts val="1679"/>
              </a:lnSpc>
            </a:pPr>
            <a:r>
              <a:rPr lang="en-US" sz="1200">
                <a:solidFill>
                  <a:srgbClr val="000000"/>
                </a:solidFill>
                <a:latin typeface="Open Sans Light"/>
              </a:rPr>
              <a:t>How will to stay true to your challenge even when no-one is watching? </a:t>
            </a:r>
          </a:p>
          <a:p>
            <a:pPr algn="ctr">
              <a:lnSpc>
                <a:spcPts val="1679"/>
              </a:lnSpc>
            </a:pPr>
            <a:r>
              <a:rPr lang="en-US" sz="1200">
                <a:solidFill>
                  <a:srgbClr val="000000"/>
                </a:solidFill>
                <a:latin typeface="Open Sans Light"/>
              </a:rPr>
              <a:t>if you're detoxing from the news or social media, how will you find out about really important things? Will your friends still be able to contact you? </a:t>
            </a:r>
          </a:p>
        </p:txBody>
      </p:sp>
      <p:sp>
        <p:nvSpPr>
          <p:cNvPr id="3" name="TextBox 3"/>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9</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grpSp>
        <p:nvGrpSpPr>
          <p:cNvPr id="4" name="Group 4"/>
          <p:cNvGrpSpPr/>
          <p:nvPr/>
        </p:nvGrpSpPr>
        <p:grpSpPr>
          <a:xfrm>
            <a:off x="365760" y="1035913"/>
            <a:ext cx="4754880" cy="915892"/>
            <a:chOff x="0" y="0"/>
            <a:chExt cx="6339840" cy="1221190"/>
          </a:xfrm>
        </p:grpSpPr>
        <p:sp>
          <p:nvSpPr>
            <p:cNvPr id="5" name="TextBox 5"/>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400">
                  <a:solidFill>
                    <a:srgbClr val="6565EE"/>
                  </a:solidFill>
                  <a:latin typeface="Aileron Heavy"/>
                </a:rPr>
                <a:t>Practice Gratitude</a:t>
              </a:r>
            </a:p>
          </p:txBody>
        </p:sp>
        <p:sp>
          <p:nvSpPr>
            <p:cNvPr id="6" name="TextBox 6"/>
            <p:cNvSpPr txBox="1"/>
            <p:nvPr/>
          </p:nvSpPr>
          <p:spPr>
            <a:xfrm>
              <a:off x="0" y="604986"/>
              <a:ext cx="6339840" cy="6162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Spend some time each day, naming the things you are grateful for</a:t>
              </a:r>
            </a:p>
          </p:txBody>
        </p:sp>
      </p:grpSp>
      <p:sp>
        <p:nvSpPr>
          <p:cNvPr id="7" name="AutoShape 7"/>
          <p:cNvSpPr/>
          <p:nvPr/>
        </p:nvSpPr>
        <p:spPr>
          <a:xfrm rot="-3922413">
            <a:off x="3353442" y="2064248"/>
            <a:ext cx="4265916" cy="1699426"/>
          </a:xfrm>
          <a:prstGeom prst="rect">
            <a:avLst/>
          </a:prstGeom>
          <a:solidFill>
            <a:srgbClr val="EEC55E"/>
          </a:solidFill>
        </p:spPr>
      </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22228" y="346710"/>
            <a:ext cx="428774"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10</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510665"/>
            <a:ext cx="4754880" cy="6172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this is about being really nice to yourself purely for enjoyment.</a:t>
            </a:r>
          </a:p>
          <a:p>
            <a:pPr algn="ctr">
              <a:lnSpc>
                <a:spcPts val="1679"/>
              </a:lnSpc>
            </a:pPr>
            <a:r>
              <a:rPr lang="en-US" sz="1200">
                <a:solidFill>
                  <a:srgbClr val="000000"/>
                </a:solidFill>
                <a:latin typeface="Open Sans Light"/>
              </a:rPr>
              <a:t>It doesn't have to be something expensive, maybe you could create the sense of luxury at home? </a:t>
            </a:r>
          </a:p>
        </p:txBody>
      </p:sp>
      <p:sp>
        <p:nvSpPr>
          <p:cNvPr id="3" name="TextBox 3"/>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Gratitude has been shown to be highly effective in improving mood and life satisfaction</a:t>
            </a:r>
          </a:p>
          <a:p>
            <a:pPr algn="ctr">
              <a:lnSpc>
                <a:spcPts val="1679"/>
              </a:lnSpc>
            </a:pPr>
            <a:r>
              <a:rPr lang="en-US" sz="1200">
                <a:solidFill>
                  <a:srgbClr val="000000"/>
                </a:solidFill>
                <a:latin typeface="Open Sans Light"/>
              </a:rPr>
              <a:t>You don't need to be grateful for the painful or difficult things in life. That works for some people, but not for everyone. Some days you may just be grateful for the sunshine or fresh air. </a:t>
            </a:r>
          </a:p>
          <a:p>
            <a:pPr algn="ctr">
              <a:lnSpc>
                <a:spcPts val="1679"/>
              </a:lnSpc>
            </a:pPr>
            <a:r>
              <a:rPr lang="en-US" sz="1200">
                <a:solidFill>
                  <a:srgbClr val="000000"/>
                </a:solidFill>
                <a:latin typeface="Open Sans Light"/>
              </a:rPr>
              <a:t>It can still make a big difference to notice and name the little, simple pleasures in life that your grateful for </a:t>
            </a:r>
          </a:p>
        </p:txBody>
      </p:sp>
      <p:sp>
        <p:nvSpPr>
          <p:cNvPr id="3" name="TextBox 3"/>
          <p:cNvSpPr txBox="1"/>
          <p:nvPr/>
        </p:nvSpPr>
        <p:spPr>
          <a:xfrm>
            <a:off x="322228" y="346710"/>
            <a:ext cx="428774"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10</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grpSp>
        <p:nvGrpSpPr>
          <p:cNvPr id="4" name="Group 4"/>
          <p:cNvGrpSpPr/>
          <p:nvPr/>
        </p:nvGrpSpPr>
        <p:grpSpPr>
          <a:xfrm>
            <a:off x="365760" y="996993"/>
            <a:ext cx="4754880" cy="973042"/>
            <a:chOff x="0" y="0"/>
            <a:chExt cx="6339840" cy="1297390"/>
          </a:xfrm>
        </p:grpSpPr>
        <p:sp>
          <p:nvSpPr>
            <p:cNvPr id="5" name="TextBox 5"/>
            <p:cNvSpPr txBox="1"/>
            <p:nvPr/>
          </p:nvSpPr>
          <p:spPr>
            <a:xfrm>
              <a:off x="0" y="57150"/>
              <a:ext cx="6339840" cy="793242"/>
            </a:xfrm>
            <a:prstGeom prst="rect">
              <a:avLst/>
            </a:prstGeom>
          </p:spPr>
          <p:txBody>
            <a:bodyPr lIns="0" tIns="0" rIns="0" bIns="0" rtlCol="0" anchor="t">
              <a:spAutoFit/>
            </a:bodyPr>
            <a:lstStyle/>
            <a:p>
              <a:pPr algn="ctr">
                <a:lnSpc>
                  <a:spcPts val="2208"/>
                </a:lnSpc>
              </a:pPr>
              <a:r>
                <a:rPr lang="en-US" sz="2400">
                  <a:solidFill>
                    <a:srgbClr val="6565EE"/>
                  </a:solidFill>
                  <a:latin typeface="Aileron Heavy"/>
                </a:rPr>
                <a:t>Do one nice thing for yourself each day </a:t>
              </a:r>
            </a:p>
          </p:txBody>
        </p:sp>
        <p:sp>
          <p:nvSpPr>
            <p:cNvPr id="6" name="TextBox 6"/>
            <p:cNvSpPr txBox="1"/>
            <p:nvPr/>
          </p:nvSpPr>
          <p:spPr>
            <a:xfrm>
              <a:off x="0" y="973286"/>
              <a:ext cx="6339840" cy="3241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small act of kindness towards you</a:t>
              </a:r>
            </a:p>
          </p:txBody>
        </p:sp>
      </p:grpSp>
      <p:sp>
        <p:nvSpPr>
          <p:cNvPr id="7" name="AutoShape 7"/>
          <p:cNvSpPr/>
          <p:nvPr/>
        </p:nvSpPr>
        <p:spPr>
          <a:xfrm rot="-3922413">
            <a:off x="3353442" y="2064248"/>
            <a:ext cx="4265916" cy="1699426"/>
          </a:xfrm>
          <a:prstGeom prst="rect">
            <a:avLst/>
          </a:prstGeom>
          <a:solidFill>
            <a:srgbClr val="EEC55E"/>
          </a:solidFill>
        </p:spPr>
      </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22228" y="346710"/>
            <a:ext cx="428774"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11</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301115"/>
            <a:ext cx="4754880" cy="10363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It is easy to think that in order to change our lives we need to make big sweeping changes. The biggest changes start with taking tiny, consistent steps. </a:t>
            </a:r>
          </a:p>
          <a:p>
            <a:pPr algn="ctr">
              <a:lnSpc>
                <a:spcPts val="1679"/>
              </a:lnSpc>
            </a:pPr>
            <a:r>
              <a:rPr lang="en-US" sz="1200">
                <a:solidFill>
                  <a:srgbClr val="000000"/>
                </a:solidFill>
                <a:latin typeface="Open Sans Light"/>
              </a:rPr>
              <a:t>For the duration of this round, do at least one nice thing for yourself each day.  </a:t>
            </a:r>
          </a:p>
        </p:txBody>
      </p:sp>
      <p:sp>
        <p:nvSpPr>
          <p:cNvPr id="3" name="TextBox 3"/>
          <p:cNvSpPr txBox="1"/>
          <p:nvPr/>
        </p:nvSpPr>
        <p:spPr>
          <a:xfrm>
            <a:off x="322228" y="346710"/>
            <a:ext cx="428774"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11</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grpSp>
        <p:nvGrpSpPr>
          <p:cNvPr id="4" name="Group 4"/>
          <p:cNvGrpSpPr/>
          <p:nvPr/>
        </p:nvGrpSpPr>
        <p:grpSpPr>
          <a:xfrm>
            <a:off x="436734" y="942823"/>
            <a:ext cx="4754880" cy="1192117"/>
            <a:chOff x="0" y="0"/>
            <a:chExt cx="6339840" cy="1589490"/>
          </a:xfrm>
        </p:grpSpPr>
        <p:sp>
          <p:nvSpPr>
            <p:cNvPr id="5" name="TextBox 5"/>
            <p:cNvSpPr txBox="1"/>
            <p:nvPr/>
          </p:nvSpPr>
          <p:spPr>
            <a:xfrm>
              <a:off x="0" y="57150"/>
              <a:ext cx="6339840" cy="793242"/>
            </a:xfrm>
            <a:prstGeom prst="rect">
              <a:avLst/>
            </a:prstGeom>
          </p:spPr>
          <p:txBody>
            <a:bodyPr lIns="0" tIns="0" rIns="0" bIns="0" rtlCol="0" anchor="t">
              <a:spAutoFit/>
            </a:bodyPr>
            <a:lstStyle/>
            <a:p>
              <a:pPr algn="ctr">
                <a:lnSpc>
                  <a:spcPts val="2208"/>
                </a:lnSpc>
              </a:pPr>
              <a:r>
                <a:rPr lang="en-US" sz="2400">
                  <a:solidFill>
                    <a:srgbClr val="6565EE"/>
                  </a:solidFill>
                  <a:latin typeface="Aileron Heavy"/>
                </a:rPr>
                <a:t>Create your own Honouring Me challenge  </a:t>
              </a:r>
            </a:p>
          </p:txBody>
        </p:sp>
        <p:sp>
          <p:nvSpPr>
            <p:cNvPr id="6" name="TextBox 6"/>
            <p:cNvSpPr txBox="1"/>
            <p:nvPr/>
          </p:nvSpPr>
          <p:spPr>
            <a:xfrm>
              <a:off x="0" y="973286"/>
              <a:ext cx="6339840" cy="6162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Honour yourself in a way that has special meaning to you</a:t>
              </a:r>
            </a:p>
          </p:txBody>
        </p:sp>
      </p:grpSp>
      <p:sp>
        <p:nvSpPr>
          <p:cNvPr id="7" name="AutoShape 7"/>
          <p:cNvSpPr/>
          <p:nvPr/>
        </p:nvSpPr>
        <p:spPr>
          <a:xfrm rot="-3922413">
            <a:off x="3353442" y="2064248"/>
            <a:ext cx="4265916" cy="1699426"/>
          </a:xfrm>
          <a:prstGeom prst="rect">
            <a:avLst/>
          </a:prstGeom>
          <a:solidFill>
            <a:srgbClr val="EEC55E"/>
          </a:solidFill>
        </p:spPr>
      </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22228" y="346710"/>
            <a:ext cx="428774"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12</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22228" y="346710"/>
            <a:ext cx="428774"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12</a:t>
            </a:r>
          </a:p>
        </p:txBody>
      </p:sp>
      <p:sp>
        <p:nvSpPr>
          <p:cNvPr id="3" name="TextBox 3"/>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grpSp>
        <p:nvGrpSpPr>
          <p:cNvPr id="4" name="Group 4"/>
          <p:cNvGrpSpPr/>
          <p:nvPr/>
        </p:nvGrpSpPr>
        <p:grpSpPr>
          <a:xfrm>
            <a:off x="365760" y="1203219"/>
            <a:ext cx="4757915" cy="696817"/>
            <a:chOff x="0" y="0"/>
            <a:chExt cx="6343887" cy="929090"/>
          </a:xfrm>
        </p:grpSpPr>
        <p:sp>
          <p:nvSpPr>
            <p:cNvPr id="5" name="TextBox 5"/>
            <p:cNvSpPr txBox="1"/>
            <p:nvPr/>
          </p:nvSpPr>
          <p:spPr>
            <a:xfrm>
              <a:off x="0" y="57150"/>
              <a:ext cx="6343887" cy="424942"/>
            </a:xfrm>
            <a:prstGeom prst="rect">
              <a:avLst/>
            </a:prstGeom>
          </p:spPr>
          <p:txBody>
            <a:bodyPr lIns="0" tIns="0" rIns="0" bIns="0" rtlCol="0" anchor="t">
              <a:spAutoFit/>
            </a:bodyPr>
            <a:lstStyle/>
            <a:p>
              <a:pPr algn="ctr">
                <a:lnSpc>
                  <a:spcPts val="2208"/>
                </a:lnSpc>
              </a:pPr>
              <a:r>
                <a:rPr lang="en-US" sz="2399">
                  <a:solidFill>
                    <a:srgbClr val="6565EE"/>
                  </a:solidFill>
                  <a:latin typeface="Aileron Heavy"/>
                </a:rPr>
                <a:t>List all your best qualities </a:t>
              </a:r>
            </a:p>
          </p:txBody>
        </p:sp>
        <p:sp>
          <p:nvSpPr>
            <p:cNvPr id="6" name="TextBox 6"/>
            <p:cNvSpPr txBox="1"/>
            <p:nvPr/>
          </p:nvSpPr>
          <p:spPr>
            <a:xfrm>
              <a:off x="0" y="604986"/>
              <a:ext cx="6343887" cy="3241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Read it to yourself every day this round.</a:t>
              </a:r>
            </a:p>
          </p:txBody>
        </p:sp>
      </p:grpSp>
      <p:sp>
        <p:nvSpPr>
          <p:cNvPr id="7" name="AutoShape 7"/>
          <p:cNvSpPr/>
          <p:nvPr/>
        </p:nvSpPr>
        <p:spPr>
          <a:xfrm rot="-3922413">
            <a:off x="3353442" y="2064248"/>
            <a:ext cx="4265916" cy="1699426"/>
          </a:xfrm>
          <a:prstGeom prst="rect">
            <a:avLst/>
          </a:prstGeom>
          <a:solidFill>
            <a:srgbClr val="EEC55E"/>
          </a:solidFill>
        </p:spPr>
      </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2</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463584"/>
            <a:ext cx="4754880" cy="8267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If you have trouble thinking of your best qualities think about how your freinds would describe you. </a:t>
            </a:r>
          </a:p>
          <a:p>
            <a:pPr algn="ctr">
              <a:lnSpc>
                <a:spcPts val="1679"/>
              </a:lnSpc>
            </a:pPr>
            <a:r>
              <a:rPr lang="en-US" sz="1200">
                <a:solidFill>
                  <a:srgbClr val="000000"/>
                </a:solidFill>
                <a:latin typeface="Open Sans Light"/>
              </a:rPr>
              <a:t>You might even want to ask others what your best qualities are and add to the list every time you hear something new </a:t>
            </a:r>
          </a:p>
        </p:txBody>
      </p:sp>
      <p:sp>
        <p:nvSpPr>
          <p:cNvPr id="3" name="TextBox 3"/>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2</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grpSp>
        <p:nvGrpSpPr>
          <p:cNvPr id="4" name="Group 4"/>
          <p:cNvGrpSpPr/>
          <p:nvPr/>
        </p:nvGrpSpPr>
        <p:grpSpPr>
          <a:xfrm>
            <a:off x="365760" y="1088487"/>
            <a:ext cx="4754880" cy="915892"/>
            <a:chOff x="0" y="0"/>
            <a:chExt cx="6339840" cy="1221190"/>
          </a:xfrm>
        </p:grpSpPr>
        <p:sp>
          <p:nvSpPr>
            <p:cNvPr id="5" name="TextBox 5"/>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400">
                  <a:solidFill>
                    <a:srgbClr val="6565EE"/>
                  </a:solidFill>
                  <a:latin typeface="Aileron Heavy"/>
                </a:rPr>
                <a:t>Try mantras or affirmations? </a:t>
              </a:r>
            </a:p>
          </p:txBody>
        </p:sp>
        <p:sp>
          <p:nvSpPr>
            <p:cNvPr id="6" name="TextBox 6"/>
            <p:cNvSpPr txBox="1"/>
            <p:nvPr/>
          </p:nvSpPr>
          <p:spPr>
            <a:xfrm>
              <a:off x="0" y="604986"/>
              <a:ext cx="6339840" cy="6162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Try it every day for this round and see how it feels </a:t>
              </a:r>
            </a:p>
          </p:txBody>
        </p:sp>
      </p:grpSp>
      <p:sp>
        <p:nvSpPr>
          <p:cNvPr id="7" name="AutoShape 7"/>
          <p:cNvSpPr/>
          <p:nvPr/>
        </p:nvSpPr>
        <p:spPr>
          <a:xfrm rot="-3922413">
            <a:off x="3353442" y="2064248"/>
            <a:ext cx="4265916" cy="1699426"/>
          </a:xfrm>
          <a:prstGeom prst="rect">
            <a:avLst/>
          </a:prstGeom>
          <a:solidFill>
            <a:srgbClr val="EEC55E"/>
          </a:solidFill>
        </p:spPr>
      </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3</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091565"/>
            <a:ext cx="4754880" cy="14554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Affirmations and mantras work really powerfully for some people. Other people really don't like them. This is about having a go just to see if you like it. It's ok if you don't. </a:t>
            </a:r>
          </a:p>
          <a:p>
            <a:pPr algn="ctr">
              <a:lnSpc>
                <a:spcPts val="1679"/>
              </a:lnSpc>
            </a:pPr>
            <a:r>
              <a:rPr lang="en-US" sz="1200">
                <a:solidFill>
                  <a:srgbClr val="000000"/>
                </a:solidFill>
                <a:latin typeface="Open Sans Light"/>
              </a:rPr>
              <a:t> </a:t>
            </a:r>
          </a:p>
          <a:p>
            <a:pPr algn="ctr">
              <a:lnSpc>
                <a:spcPts val="1679"/>
              </a:lnSpc>
            </a:pPr>
            <a:r>
              <a:rPr lang="en-US" sz="1200">
                <a:solidFill>
                  <a:srgbClr val="000000"/>
                </a:solidFill>
                <a:latin typeface="Open Sans Light"/>
              </a:rPr>
              <a:t>An affirmation needs to be something you can believe- it needs to stretch you a little without being completely out of touch with your beliefs.  </a:t>
            </a:r>
          </a:p>
        </p:txBody>
      </p:sp>
      <p:sp>
        <p:nvSpPr>
          <p:cNvPr id="3" name="TextBox 3"/>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3</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sp>
        <p:nvSpPr>
          <p:cNvPr id="4" name="AutoShape 4"/>
          <p:cNvSpPr/>
          <p:nvPr/>
        </p:nvSpPr>
        <p:spPr>
          <a:xfrm rot="-3922413">
            <a:off x="3353442" y="2064248"/>
            <a:ext cx="4265916" cy="1699426"/>
          </a:xfrm>
          <a:prstGeom prst="rect">
            <a:avLst/>
          </a:prstGeom>
          <a:solidFill>
            <a:srgbClr val="EEC55E"/>
          </a:solidFill>
        </p:spPr>
      </p:sp>
      <p:grpSp>
        <p:nvGrpSpPr>
          <p:cNvPr id="5" name="Group 5"/>
          <p:cNvGrpSpPr/>
          <p:nvPr/>
        </p:nvGrpSpPr>
        <p:grpSpPr>
          <a:xfrm>
            <a:off x="365760" y="1319348"/>
            <a:ext cx="4754880" cy="915892"/>
            <a:chOff x="0" y="0"/>
            <a:chExt cx="6339840" cy="1221190"/>
          </a:xfrm>
        </p:grpSpPr>
        <p:sp>
          <p:nvSpPr>
            <p:cNvPr id="6" name="TextBox 6"/>
            <p:cNvSpPr txBox="1"/>
            <p:nvPr/>
          </p:nvSpPr>
          <p:spPr>
            <a:xfrm>
              <a:off x="0" y="57150"/>
              <a:ext cx="6339840" cy="424942"/>
            </a:xfrm>
            <a:prstGeom prst="rect">
              <a:avLst/>
            </a:prstGeom>
          </p:spPr>
          <p:txBody>
            <a:bodyPr lIns="0" tIns="0" rIns="0" bIns="0" rtlCol="0" anchor="t">
              <a:spAutoFit/>
            </a:bodyPr>
            <a:lstStyle/>
            <a:p>
              <a:pPr algn="ctr">
                <a:lnSpc>
                  <a:spcPts val="2208"/>
                </a:lnSpc>
              </a:pPr>
              <a:r>
                <a:rPr lang="en-US" sz="2400">
                  <a:solidFill>
                    <a:srgbClr val="6565EE"/>
                  </a:solidFill>
                  <a:latin typeface="Aileron Heavy"/>
                </a:rPr>
                <a:t>Move your body </a:t>
              </a:r>
            </a:p>
          </p:txBody>
        </p:sp>
        <p:sp>
          <p:nvSpPr>
            <p:cNvPr id="7" name="TextBox 7"/>
            <p:cNvSpPr txBox="1"/>
            <p:nvPr/>
          </p:nvSpPr>
          <p:spPr>
            <a:xfrm>
              <a:off x="0" y="604986"/>
              <a:ext cx="6339840" cy="616204"/>
            </a:xfrm>
            <a:prstGeom prst="rect">
              <a:avLst/>
            </a:prstGeom>
          </p:spPr>
          <p:txBody>
            <a:bodyPr lIns="0" tIns="0" rIns="0" bIns="0" rtlCol="0" anchor="t">
              <a:spAutoFit/>
            </a:bodyPr>
            <a:lstStyle/>
            <a:p>
              <a:pPr algn="ctr">
                <a:lnSpc>
                  <a:spcPts val="1746"/>
                </a:lnSpc>
              </a:pPr>
              <a:r>
                <a:rPr lang="en-US" sz="1800">
                  <a:solidFill>
                    <a:srgbClr val="000000"/>
                  </a:solidFill>
                  <a:latin typeface="Aileron Regular"/>
                </a:rPr>
                <a:t>Increase your heart rate for 30mins/day for this round</a:t>
              </a:r>
              <a:r>
                <a:rPr lang="en-US" sz="1800">
                  <a:solidFill>
                    <a:srgbClr val="EEC55E"/>
                  </a:solidFill>
                  <a:latin typeface="Aileron Regular"/>
                </a:rPr>
                <a:t> </a:t>
              </a:r>
            </a:p>
          </p:txBody>
        </p:sp>
      </p:gr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4</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65760" y="1405890"/>
            <a:ext cx="4754880" cy="82677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Before starting any exercise routine it's best to speak with your doctor first to make sure it's safe for you. </a:t>
            </a:r>
          </a:p>
          <a:p>
            <a:pPr algn="ctr">
              <a:lnSpc>
                <a:spcPts val="1679"/>
              </a:lnSpc>
            </a:pPr>
            <a:r>
              <a:rPr lang="en-US" sz="1200">
                <a:solidFill>
                  <a:srgbClr val="000000"/>
                </a:solidFill>
                <a:latin typeface="Open Sans Light"/>
              </a:rPr>
              <a:t>This is designed as a challenge to honour and care for yourself. It doesn't have to be a super athletic challenge  </a:t>
            </a:r>
          </a:p>
        </p:txBody>
      </p:sp>
      <p:sp>
        <p:nvSpPr>
          <p:cNvPr id="3" name="TextBox 3"/>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4</a:t>
            </a:r>
          </a:p>
        </p:txBody>
      </p:sp>
      <p:sp>
        <p:nvSpPr>
          <p:cNvPr id="4" name="TextBox 4"/>
          <p:cNvSpPr txBox="1"/>
          <p:nvPr/>
        </p:nvSpPr>
        <p:spPr>
          <a:xfrm>
            <a:off x="1941259" y="3117215"/>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rot="-4225551">
            <a:off x="2486728" y="-3186887"/>
            <a:ext cx="3754881" cy="3754881"/>
            <a:chOff x="0" y="0"/>
            <a:chExt cx="6350000" cy="6350000"/>
          </a:xfrm>
        </p:grpSpPr>
        <p:sp>
          <p:nvSpPr>
            <p:cNvPr id="3" name="Freeform 3"/>
            <p:cNvSpPr/>
            <p:nvPr/>
          </p:nvSpPr>
          <p:spPr>
            <a:xfrm>
              <a:off x="0" y="0"/>
              <a:ext cx="6350000" cy="6350000"/>
            </a:xfrm>
            <a:custGeom>
              <a:avLst/>
              <a:gdLst/>
              <a:ahLst/>
              <a:cxnLst/>
              <a:rect l="l" t="t" r="r" b="b"/>
              <a:pathLst>
                <a:path w="6350000" h="6350000">
                  <a:moveTo>
                    <a:pt x="0" y="0"/>
                  </a:moveTo>
                  <a:lnTo>
                    <a:pt x="6350000" y="0"/>
                  </a:lnTo>
                  <a:lnTo>
                    <a:pt x="6350000" y="6350000"/>
                  </a:lnTo>
                  <a:lnTo>
                    <a:pt x="0" y="6350000"/>
                  </a:lnTo>
                  <a:close/>
                </a:path>
              </a:pathLst>
            </a:custGeom>
            <a:solidFill>
              <a:srgbClr val="FFFFFF"/>
            </a:solidFill>
            <a:ln>
              <a:solidFill>
                <a:srgbClr val="000000"/>
              </a:solidFill>
            </a:ln>
          </p:spPr>
        </p:sp>
      </p:grpSp>
      <p:grpSp>
        <p:nvGrpSpPr>
          <p:cNvPr id="4" name="Group 4"/>
          <p:cNvGrpSpPr/>
          <p:nvPr/>
        </p:nvGrpSpPr>
        <p:grpSpPr>
          <a:xfrm>
            <a:off x="365760" y="1409944"/>
            <a:ext cx="4754880" cy="837711"/>
            <a:chOff x="0" y="0"/>
            <a:chExt cx="6339840" cy="1116948"/>
          </a:xfrm>
        </p:grpSpPr>
        <p:sp>
          <p:nvSpPr>
            <p:cNvPr id="5" name="TextBox 5"/>
            <p:cNvSpPr txBox="1"/>
            <p:nvPr/>
          </p:nvSpPr>
          <p:spPr>
            <a:xfrm>
              <a:off x="0" y="57150"/>
              <a:ext cx="6339840" cy="424942"/>
            </a:xfrm>
            <a:prstGeom prst="rect">
              <a:avLst/>
            </a:prstGeom>
          </p:spPr>
          <p:txBody>
            <a:bodyPr lIns="0" tIns="0" rIns="0" bIns="0" rtlCol="0" anchor="t">
              <a:spAutoFit/>
            </a:bodyPr>
            <a:lstStyle/>
            <a:p>
              <a:pPr algn="ctr">
                <a:lnSpc>
                  <a:spcPts val="2207"/>
                </a:lnSpc>
              </a:pPr>
              <a:r>
                <a:rPr lang="en-US" sz="2399">
                  <a:solidFill>
                    <a:srgbClr val="6565EE"/>
                  </a:solidFill>
                  <a:latin typeface="Aileron Heavy"/>
                </a:rPr>
                <a:t>Connect with your senses  </a:t>
              </a:r>
            </a:p>
          </p:txBody>
        </p:sp>
        <p:sp>
          <p:nvSpPr>
            <p:cNvPr id="6" name="TextBox 6"/>
            <p:cNvSpPr txBox="1"/>
            <p:nvPr/>
          </p:nvSpPr>
          <p:spPr>
            <a:xfrm>
              <a:off x="0" y="595461"/>
              <a:ext cx="6339840" cy="521487"/>
            </a:xfrm>
            <a:prstGeom prst="rect">
              <a:avLst/>
            </a:prstGeom>
          </p:spPr>
          <p:txBody>
            <a:bodyPr lIns="0" tIns="0" rIns="0" bIns="0" rtlCol="0" anchor="t">
              <a:spAutoFit/>
            </a:bodyPr>
            <a:lstStyle/>
            <a:p>
              <a:pPr algn="ctr">
                <a:lnSpc>
                  <a:spcPts val="1579"/>
                </a:lnSpc>
              </a:pPr>
              <a:r>
                <a:rPr lang="en-US" sz="1628">
                  <a:solidFill>
                    <a:srgbClr val="000000"/>
                  </a:solidFill>
                  <a:latin typeface="Aileron Regular"/>
                </a:rPr>
                <a:t>Spend some quiet time where you do nothing but observe what you can sense </a:t>
              </a:r>
            </a:p>
          </p:txBody>
        </p:sp>
      </p:grpSp>
      <p:sp>
        <p:nvSpPr>
          <p:cNvPr id="7" name="AutoShape 7"/>
          <p:cNvSpPr/>
          <p:nvPr/>
        </p:nvSpPr>
        <p:spPr>
          <a:xfrm rot="-3922413">
            <a:off x="3353442" y="2064248"/>
            <a:ext cx="4265916" cy="1699426"/>
          </a:xfrm>
          <a:prstGeom prst="rect">
            <a:avLst/>
          </a:prstGeom>
          <a:solidFill>
            <a:srgbClr val="EEC55E"/>
          </a:solidFill>
        </p:spPr>
      </p:sp>
      <p:sp>
        <p:nvSpPr>
          <p:cNvPr id="8" name="AutoShape 8"/>
          <p:cNvSpPr/>
          <p:nvPr/>
        </p:nvSpPr>
        <p:spPr>
          <a:xfrm rot="1128583">
            <a:off x="2444432" y="-1167794"/>
            <a:ext cx="4265916" cy="1699426"/>
          </a:xfrm>
          <a:prstGeom prst="rect">
            <a:avLst/>
          </a:prstGeom>
          <a:solidFill>
            <a:srgbClr val="96C4EE"/>
          </a:solidFill>
        </p:spPr>
      </p:sp>
      <p:sp>
        <p:nvSpPr>
          <p:cNvPr id="9" name="TextBox 9"/>
          <p:cNvSpPr txBox="1"/>
          <p:nvPr/>
        </p:nvSpPr>
        <p:spPr>
          <a:xfrm>
            <a:off x="365760" y="346710"/>
            <a:ext cx="341709" cy="198120"/>
          </a:xfrm>
          <a:prstGeom prst="rect">
            <a:avLst/>
          </a:prstGeom>
        </p:spPr>
        <p:txBody>
          <a:bodyPr lIns="0" tIns="0" rIns="0" bIns="0" rtlCol="0" anchor="t">
            <a:spAutoFit/>
          </a:bodyPr>
          <a:lstStyle/>
          <a:p>
            <a:pPr algn="ctr">
              <a:lnSpc>
                <a:spcPts val="1679"/>
              </a:lnSpc>
            </a:pPr>
            <a:r>
              <a:rPr lang="en-US" sz="1200">
                <a:solidFill>
                  <a:srgbClr val="000000"/>
                </a:solidFill>
                <a:latin typeface="Open Sans Light"/>
              </a:rPr>
              <a:t>Me 5</a:t>
            </a:r>
          </a:p>
        </p:txBody>
      </p:sp>
      <p:pic>
        <p:nvPicPr>
          <p:cNvPr id="10" name="Picture 10"/>
          <p:cNvPicPr>
            <a:picLocks noChangeAspect="1"/>
          </p:cNvPicPr>
          <p:nvPr/>
        </p:nvPicPr>
        <p:blipFill>
          <a:blip r:embed="rId2"/>
          <a:srcRect l="3027" r="1565" b="2555"/>
          <a:stretch>
            <a:fillRect/>
          </a:stretch>
        </p:blipFill>
        <p:spPr>
          <a:xfrm>
            <a:off x="365760" y="2844353"/>
            <a:ext cx="1600476" cy="447487"/>
          </a:xfrm>
          <a:prstGeom prst="rect">
            <a:avLst/>
          </a:prstGeom>
        </p:spPr>
      </p:pic>
      <p:sp>
        <p:nvSpPr>
          <p:cNvPr id="11" name="TextBox 11"/>
          <p:cNvSpPr txBox="1"/>
          <p:nvPr/>
        </p:nvSpPr>
        <p:spPr>
          <a:xfrm>
            <a:off x="1074310" y="2494902"/>
            <a:ext cx="3179381" cy="174625"/>
          </a:xfrm>
          <a:prstGeom prst="rect">
            <a:avLst/>
          </a:prstGeom>
        </p:spPr>
        <p:txBody>
          <a:bodyPr lIns="0" tIns="0" rIns="0" bIns="0" rtlCol="0" anchor="t">
            <a:spAutoFit/>
          </a:bodyPr>
          <a:lstStyle/>
          <a:p>
            <a:pPr algn="ctr">
              <a:lnSpc>
                <a:spcPts val="1400"/>
              </a:lnSpc>
            </a:pPr>
            <a:r>
              <a:rPr lang="en-US" sz="1000">
                <a:solidFill>
                  <a:srgbClr val="000000"/>
                </a:solidFill>
                <a:latin typeface="Open Sans Light"/>
              </a:rPr>
              <a:t>Mind-life project Test and Try (version 1) February 2021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Custom</PresentationFormat>
  <Paragraphs>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Honouring Me Challenge Cards bigger 6 x 4</dc:title>
  <cp:lastModifiedBy>Sharon Vaughan</cp:lastModifiedBy>
  <cp:revision>2</cp:revision>
  <dcterms:created xsi:type="dcterms:W3CDTF">2006-08-16T00:00:00Z</dcterms:created>
  <dcterms:modified xsi:type="dcterms:W3CDTF">2021-02-26T01:38:23Z</dcterms:modified>
  <dc:identifier>DAEOSEHFinE</dc:identifier>
</cp:coreProperties>
</file>