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5486400" cy="3657600"/>
  <p:notesSz cx="6858000" cy="9144000"/>
  <p:embeddedFontLst>
    <p:embeddedFont>
      <p:font typeface="Aileron Heavy"/>
      <p:regular r:id="rId26"/>
    </p:embeddedFont>
    <p:embeddedFont>
      <p:font typeface="Aileron Heavy Bold" pitchFamily="2" charset="77"/>
      <p:regular r:id="rId27"/>
    </p:embeddedFont>
    <p:embeddedFont>
      <p:font typeface="Aileron Heavy Bold Italics" pitchFamily="2" charset="77"/>
      <p:regular r:id="rId28"/>
    </p:embeddedFont>
    <p:embeddedFont>
      <p:font typeface="Aileron Heavy Italics" pitchFamily="2" charset="77"/>
      <p:regular r:id="rId29"/>
    </p:embeddedFont>
    <p:embeddedFont>
      <p:font typeface="Aileron Regular"/>
      <p:regular r:id="rId30"/>
    </p:embeddedFont>
    <p:embeddedFont>
      <p:font typeface="Aileron Regular Bold" pitchFamily="2" charset="77"/>
      <p:regular r:id="rId31"/>
    </p:embeddedFont>
    <p:embeddedFont>
      <p:font typeface="Aileron Regular Bold Italics" pitchFamily="2" charset="77"/>
      <p:regular r:id="rId32"/>
    </p:embeddedFont>
    <p:embeddedFont>
      <p:font typeface="Aileron Regular Italics" pitchFamily="2" charset="77"/>
      <p:regular r:id="rId33"/>
    </p:embeddedFont>
    <p:embeddedFont>
      <p:font typeface="Arimo" panose="020B0604020202020204" pitchFamily="34" charset="0"/>
      <p:regular r:id="rId34"/>
    </p:embeddedFont>
    <p:embeddedFont>
      <p:font typeface="Arimo Bold" panose="020B0704020202020204" pitchFamily="34" charset="0"/>
      <p:regular r:id="rId35"/>
    </p:embeddedFont>
    <p:embeddedFont>
      <p:font typeface="Arimo Bold Italics" panose="020B0704020202090204" pitchFamily="34" charset="0"/>
      <p:regular r:id="rId36"/>
    </p:embeddedFont>
    <p:embeddedFont>
      <p:font typeface="Arimo Italics" panose="020B0604020202090204" pitchFamily="34" charset="0"/>
      <p:regular r:id="rId37"/>
    </p:embeddedFont>
    <p:embeddedFont>
      <p:font typeface="Open Sans Light" panose="020B0306030504020204"/>
      <p:regular r:id="rId38"/>
    </p:embeddedFont>
    <p:embeddedFont>
      <p:font typeface="Open Sans Light Bold" panose="020B0806030504020204" pitchFamily="34" charset="0"/>
      <p:regular r:id="rId39"/>
    </p:embeddedFont>
    <p:embeddedFont>
      <p:font typeface="Open Sans Light Bold Italics" panose="020B0806030504020204" pitchFamily="34" charset="0"/>
      <p:regular r:id="rId40"/>
    </p:embeddedFont>
    <p:embeddedFont>
      <p:font typeface="Open Sans Light Italics" panose="020B0306030504020204" pitchFamily="34" charset="0"/>
      <p:regular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8.fntdata"/><Relationship Id="rId38"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font" Target="fonts/font16.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2/26/21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73551" y="1332468"/>
            <a:ext cx="3137465" cy="3137465"/>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4" name="TextBox 4"/>
          <p:cNvSpPr txBox="1"/>
          <p:nvPr/>
        </p:nvSpPr>
        <p:spPr>
          <a:xfrm>
            <a:off x="649426" y="1698459"/>
            <a:ext cx="4251008" cy="559435"/>
          </a:xfrm>
          <a:prstGeom prst="rect">
            <a:avLst/>
          </a:prstGeom>
        </p:spPr>
        <p:txBody>
          <a:bodyPr lIns="0" tIns="0" rIns="0" bIns="0" rtlCol="0" anchor="t">
            <a:spAutoFit/>
          </a:bodyPr>
          <a:lstStyle/>
          <a:p>
            <a:pPr algn="ctr">
              <a:lnSpc>
                <a:spcPts val="1400"/>
              </a:lnSpc>
            </a:pPr>
            <a:r>
              <a:rPr lang="en-US" sz="1400">
                <a:solidFill>
                  <a:srgbClr val="0292B7"/>
                </a:solidFill>
                <a:latin typeface="Aileron Regular"/>
              </a:rPr>
              <a:t>Ask someone you know to tell you about their life. Listen without interrupting or adding in your own details </a:t>
            </a:r>
          </a:p>
        </p:txBody>
      </p:sp>
      <p:grpSp>
        <p:nvGrpSpPr>
          <p:cNvPr id="5" name="Group 5"/>
          <p:cNvGrpSpPr>
            <a:grpSpLocks noChangeAspect="1"/>
          </p:cNvGrpSpPr>
          <p:nvPr/>
        </p:nvGrpSpPr>
        <p:grpSpPr>
          <a:xfrm rot="-4225551">
            <a:off x="3273519" y="-2217501"/>
            <a:ext cx="2794991" cy="2794991"/>
            <a:chOff x="0" y="0"/>
            <a:chExt cx="6350000" cy="6350000"/>
          </a:xfrm>
        </p:grpSpPr>
        <p:sp>
          <p:nvSpPr>
            <p:cNvPr id="6" name="Freeform 6"/>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7" name="TextBox 7"/>
          <p:cNvSpPr txBox="1"/>
          <p:nvPr/>
        </p:nvSpPr>
        <p:spPr>
          <a:xfrm>
            <a:off x="649426" y="1003024"/>
            <a:ext cx="4251008" cy="63246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Listen deeply to someone's story  </a:t>
            </a:r>
          </a:p>
        </p:txBody>
      </p:sp>
      <p:sp>
        <p:nvSpPr>
          <p:cNvPr id="8" name="TextBox 8"/>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1</a:t>
            </a:r>
          </a:p>
        </p:txBody>
      </p:sp>
      <p:pic>
        <p:nvPicPr>
          <p:cNvPr id="9" name="Picture 9"/>
          <p:cNvPicPr>
            <a:picLocks noChangeAspect="1"/>
          </p:cNvPicPr>
          <p:nvPr/>
        </p:nvPicPr>
        <p:blipFill>
          <a:blip r:embed="rId2"/>
          <a:srcRect l="3027" r="1565" b="2555"/>
          <a:stretch>
            <a:fillRect/>
          </a:stretch>
        </p:blipFill>
        <p:spPr>
          <a:xfrm>
            <a:off x="365760" y="2818504"/>
            <a:ext cx="1692927" cy="473336"/>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It's interesting that sometimes get stuck in a rut with the colours and styles and themes we surround ourselves with. </a:t>
            </a:r>
          </a:p>
          <a:p>
            <a:pPr algn="ctr">
              <a:lnSpc>
                <a:spcPts val="1679"/>
              </a:lnSpc>
            </a:pPr>
            <a:r>
              <a:rPr lang="en-US" sz="1200">
                <a:solidFill>
                  <a:srgbClr val="000000"/>
                </a:solidFill>
                <a:latin typeface="Open Sans Light"/>
              </a:rPr>
              <a:t>If this speaks to you, notice what is in you home, your clothes and the places you visit throuhgout your day. Do they contain the colours and styles that you like? </a:t>
            </a:r>
          </a:p>
          <a:p>
            <a:pPr algn="ctr">
              <a:lnSpc>
                <a:spcPts val="1679"/>
              </a:lnSpc>
            </a:pPr>
            <a:r>
              <a:rPr lang="en-US" sz="1200">
                <a:solidFill>
                  <a:srgbClr val="000000"/>
                </a:solidFill>
                <a:latin typeface="Open Sans Light"/>
              </a:rPr>
              <a:t>Why not try changing it up and notice what happens </a:t>
            </a:r>
          </a:p>
        </p:txBody>
      </p:sp>
      <p:sp>
        <p:nvSpPr>
          <p:cNvPr id="3" name="TextBox 3"/>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5</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67936" y="1141292"/>
            <a:ext cx="3360314" cy="3360314"/>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4" name="Group 4"/>
          <p:cNvGrpSpPr/>
          <p:nvPr/>
        </p:nvGrpSpPr>
        <p:grpSpPr>
          <a:xfrm>
            <a:off x="365760" y="1017042"/>
            <a:ext cx="4754880" cy="1164677"/>
            <a:chOff x="0" y="0"/>
            <a:chExt cx="6339840" cy="1552902"/>
          </a:xfrm>
        </p:grpSpPr>
        <p:sp>
          <p:nvSpPr>
            <p:cNvPr id="5" name="TextBox 5"/>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Observe someone you really admire</a:t>
              </a:r>
            </a:p>
          </p:txBody>
        </p:sp>
        <p:sp>
          <p:nvSpPr>
            <p:cNvPr id="6" name="TextBox 6"/>
            <p:cNvSpPr txBox="1"/>
            <p:nvPr/>
          </p:nvSpPr>
          <p:spPr>
            <a:xfrm>
              <a:off x="0" y="1234267"/>
              <a:ext cx="6339840" cy="318636"/>
            </a:xfrm>
            <a:prstGeom prst="rect">
              <a:avLst/>
            </a:prstGeom>
          </p:spPr>
          <p:txBody>
            <a:bodyPr lIns="0" tIns="0" rIns="0" bIns="0" rtlCol="0" anchor="t">
              <a:spAutoFit/>
            </a:bodyPr>
            <a:lstStyle/>
            <a:p>
              <a:pPr algn="ctr">
                <a:lnSpc>
                  <a:spcPts val="1792"/>
                </a:lnSpc>
              </a:pPr>
              <a:r>
                <a:rPr lang="en-US" sz="1792">
                  <a:solidFill>
                    <a:srgbClr val="0292B7"/>
                  </a:solidFill>
                  <a:latin typeface="Aileron Regular"/>
                </a:rPr>
                <a:t>Pay close attention to how they do life </a:t>
              </a:r>
            </a:p>
          </p:txBody>
        </p:sp>
      </p:grpSp>
      <p:grpSp>
        <p:nvGrpSpPr>
          <p:cNvPr id="7" name="Group 7"/>
          <p:cNvGrpSpPr>
            <a:grpSpLocks noChangeAspect="1"/>
          </p:cNvGrpSpPr>
          <p:nvPr/>
        </p:nvGrpSpPr>
        <p:grpSpPr>
          <a:xfrm rot="-4225551">
            <a:off x="2511184" y="-3356990"/>
            <a:ext cx="3702401" cy="3702401"/>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9" name="TextBox 9"/>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6</a:t>
            </a:r>
          </a:p>
        </p:txBody>
      </p:sp>
      <p:pic>
        <p:nvPicPr>
          <p:cNvPr id="10" name="Picture 10"/>
          <p:cNvPicPr>
            <a:picLocks noChangeAspect="1"/>
          </p:cNvPicPr>
          <p:nvPr/>
        </p:nvPicPr>
        <p:blipFill>
          <a:blip r:embed="rId2"/>
          <a:srcRect l="3027" r="1565" b="2555"/>
          <a:stretch>
            <a:fillRect/>
          </a:stretch>
        </p:blipFill>
        <p:spPr>
          <a:xfrm>
            <a:off x="365760" y="2835481"/>
            <a:ext cx="1632206" cy="456359"/>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882015"/>
            <a:ext cx="4754880" cy="18745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Really model out how this person is doing life. </a:t>
            </a:r>
          </a:p>
          <a:p>
            <a:pPr algn="ctr">
              <a:lnSpc>
                <a:spcPts val="1679"/>
              </a:lnSpc>
            </a:pPr>
            <a:r>
              <a:rPr lang="en-US" sz="1200">
                <a:solidFill>
                  <a:srgbClr val="000000"/>
                </a:solidFill>
                <a:latin typeface="Open Sans Light"/>
              </a:rPr>
              <a:t>How do they hold their posture, what they wear, what do they spend their time doing, how to they treat themselves and others, what are their priorities? </a:t>
            </a:r>
          </a:p>
          <a:p>
            <a:pPr algn="ctr">
              <a:lnSpc>
                <a:spcPts val="1679"/>
              </a:lnSpc>
            </a:pPr>
            <a:r>
              <a:rPr lang="en-US" sz="1200">
                <a:solidFill>
                  <a:srgbClr val="000000"/>
                </a:solidFill>
                <a:latin typeface="Open Sans Light"/>
              </a:rPr>
              <a:t>Try to notice and appreciate all of the things about them and see what you could "borrow" from their way of living in your own life. </a:t>
            </a:r>
          </a:p>
          <a:p>
            <a:pPr algn="ctr">
              <a:lnSpc>
                <a:spcPts val="1679"/>
              </a:lnSpc>
            </a:pPr>
            <a:r>
              <a:rPr lang="en-US" sz="1200">
                <a:solidFill>
                  <a:srgbClr val="000000"/>
                </a:solidFill>
                <a:latin typeface="Open Sans Light"/>
              </a:rPr>
              <a:t>Are there some things you do better? </a:t>
            </a:r>
          </a:p>
          <a:p>
            <a:pPr algn="ctr">
              <a:lnSpc>
                <a:spcPts val="1679"/>
              </a:lnSpc>
            </a:pPr>
            <a:r>
              <a:rPr lang="en-US" sz="1200">
                <a:solidFill>
                  <a:srgbClr val="000000"/>
                </a:solidFill>
                <a:latin typeface="Open Sans Light"/>
              </a:rPr>
              <a:t>  Maybe there are some things they do that are not right for you. that's ok. Just take what is useful and leave the rest behind </a:t>
            </a:r>
          </a:p>
        </p:txBody>
      </p:sp>
      <p:sp>
        <p:nvSpPr>
          <p:cNvPr id="3" name="TextBox 3"/>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6</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772899" y="1158144"/>
            <a:ext cx="3625413" cy="3625413"/>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4" name="Group 4"/>
          <p:cNvGrpSpPr/>
          <p:nvPr/>
        </p:nvGrpSpPr>
        <p:grpSpPr>
          <a:xfrm>
            <a:off x="365760" y="931034"/>
            <a:ext cx="4754880" cy="1074501"/>
            <a:chOff x="0" y="0"/>
            <a:chExt cx="6339840" cy="1432668"/>
          </a:xfrm>
        </p:grpSpPr>
        <p:sp>
          <p:nvSpPr>
            <p:cNvPr id="5" name="TextBox 5"/>
            <p:cNvSpPr txBox="1"/>
            <p:nvPr/>
          </p:nvSpPr>
          <p:spPr>
            <a:xfrm>
              <a:off x="0" y="38100"/>
              <a:ext cx="6339840" cy="44958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Map out your energy levels </a:t>
              </a:r>
            </a:p>
          </p:txBody>
        </p:sp>
        <p:sp>
          <p:nvSpPr>
            <p:cNvPr id="6" name="TextBox 6"/>
            <p:cNvSpPr txBox="1"/>
            <p:nvPr/>
          </p:nvSpPr>
          <p:spPr>
            <a:xfrm>
              <a:off x="0" y="818017"/>
              <a:ext cx="6339840" cy="614650"/>
            </a:xfrm>
            <a:prstGeom prst="rect">
              <a:avLst/>
            </a:prstGeom>
          </p:spPr>
          <p:txBody>
            <a:bodyPr lIns="0" tIns="0" rIns="0" bIns="0" rtlCol="0" anchor="t">
              <a:spAutoFit/>
            </a:bodyPr>
            <a:lstStyle/>
            <a:p>
              <a:pPr algn="ctr">
                <a:lnSpc>
                  <a:spcPts val="1792"/>
                </a:lnSpc>
              </a:pPr>
              <a:r>
                <a:rPr lang="en-US" sz="1792">
                  <a:solidFill>
                    <a:srgbClr val="0292B7"/>
                  </a:solidFill>
                  <a:latin typeface="Aileron Regular"/>
                </a:rPr>
                <a:t>Observe and note the times of the day when you have the most and least amount of energy</a:t>
              </a:r>
            </a:p>
          </p:txBody>
        </p:sp>
      </p:grpSp>
      <p:grpSp>
        <p:nvGrpSpPr>
          <p:cNvPr id="7" name="Group 7"/>
          <p:cNvGrpSpPr>
            <a:grpSpLocks noChangeAspect="1"/>
          </p:cNvGrpSpPr>
          <p:nvPr/>
        </p:nvGrpSpPr>
        <p:grpSpPr>
          <a:xfrm rot="-4225551">
            <a:off x="2780823" y="-2872266"/>
            <a:ext cx="3471816" cy="3471816"/>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9" name="TextBox 9"/>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7</a:t>
            </a:r>
          </a:p>
        </p:txBody>
      </p:sp>
      <p:pic>
        <p:nvPicPr>
          <p:cNvPr id="10" name="Picture 10"/>
          <p:cNvPicPr>
            <a:picLocks noChangeAspect="1"/>
          </p:cNvPicPr>
          <p:nvPr/>
        </p:nvPicPr>
        <p:blipFill>
          <a:blip r:embed="rId2"/>
          <a:srcRect l="3027" r="1565" b="2555"/>
          <a:stretch>
            <a:fillRect/>
          </a:stretch>
        </p:blipFill>
        <p:spPr>
          <a:xfrm>
            <a:off x="365760" y="2801528"/>
            <a:ext cx="1753642" cy="490312"/>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301115"/>
            <a:ext cx="4754880" cy="10363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When is your energy highest? What can you learn from that? </a:t>
            </a:r>
          </a:p>
          <a:p>
            <a:pPr algn="ctr">
              <a:lnSpc>
                <a:spcPts val="1679"/>
              </a:lnSpc>
            </a:pPr>
            <a:r>
              <a:rPr lang="en-US" sz="1200">
                <a:solidFill>
                  <a:srgbClr val="000000"/>
                </a:solidFill>
                <a:latin typeface="Open Sans Light"/>
              </a:rPr>
              <a:t>When is your energy lowest? What do you notice about that? </a:t>
            </a:r>
          </a:p>
          <a:p>
            <a:pPr algn="ctr">
              <a:lnSpc>
                <a:spcPts val="1679"/>
              </a:lnSpc>
            </a:pPr>
            <a:r>
              <a:rPr lang="en-US" sz="1200">
                <a:solidFill>
                  <a:srgbClr val="000000"/>
                </a:solidFill>
                <a:latin typeface="Open Sans Light"/>
              </a:rPr>
              <a:t>Could you plan your days differently based on your energy? </a:t>
            </a:r>
          </a:p>
          <a:p>
            <a:pPr algn="ctr">
              <a:lnSpc>
                <a:spcPts val="1679"/>
              </a:lnSpc>
            </a:pPr>
            <a:r>
              <a:rPr lang="en-US" sz="1200">
                <a:solidFill>
                  <a:srgbClr val="000000"/>
                </a:solidFill>
                <a:latin typeface="Open Sans Light"/>
              </a:rPr>
              <a:t>Is there something that could increase your energy during the times you need it most? </a:t>
            </a:r>
          </a:p>
        </p:txBody>
      </p:sp>
      <p:sp>
        <p:nvSpPr>
          <p:cNvPr id="3" name="TextBox 3"/>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7</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62906" y="1338065"/>
            <a:ext cx="3646187" cy="3646187"/>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4" name="Group 4"/>
          <p:cNvGrpSpPr/>
          <p:nvPr/>
        </p:nvGrpSpPr>
        <p:grpSpPr>
          <a:xfrm>
            <a:off x="365760" y="857292"/>
            <a:ext cx="4754880" cy="1379301"/>
            <a:chOff x="0" y="0"/>
            <a:chExt cx="6339840" cy="1839068"/>
          </a:xfrm>
        </p:grpSpPr>
        <p:sp>
          <p:nvSpPr>
            <p:cNvPr id="5" name="TextBox 5"/>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Notice and appreciate all the best times in your day/week</a:t>
              </a:r>
            </a:p>
          </p:txBody>
        </p:sp>
        <p:sp>
          <p:nvSpPr>
            <p:cNvPr id="6" name="TextBox 6"/>
            <p:cNvSpPr txBox="1"/>
            <p:nvPr/>
          </p:nvSpPr>
          <p:spPr>
            <a:xfrm>
              <a:off x="0" y="1224417"/>
              <a:ext cx="6339840" cy="614650"/>
            </a:xfrm>
            <a:prstGeom prst="rect">
              <a:avLst/>
            </a:prstGeom>
          </p:spPr>
          <p:txBody>
            <a:bodyPr lIns="0" tIns="0" rIns="0" bIns="0" rtlCol="0" anchor="t">
              <a:spAutoFit/>
            </a:bodyPr>
            <a:lstStyle/>
            <a:p>
              <a:pPr algn="ctr">
                <a:lnSpc>
                  <a:spcPts val="1792"/>
                </a:lnSpc>
              </a:pPr>
              <a:r>
                <a:rPr lang="en-US" sz="1792">
                  <a:solidFill>
                    <a:srgbClr val="0292B7"/>
                  </a:solidFill>
                  <a:latin typeface="Aileron Regular"/>
                </a:rPr>
                <a:t>Really pay attention to the times you feel happy, content, satisfied </a:t>
              </a:r>
            </a:p>
          </p:txBody>
        </p:sp>
      </p:grpSp>
      <p:grpSp>
        <p:nvGrpSpPr>
          <p:cNvPr id="7" name="Group 7"/>
          <p:cNvGrpSpPr>
            <a:grpSpLocks noChangeAspect="1"/>
          </p:cNvGrpSpPr>
          <p:nvPr/>
        </p:nvGrpSpPr>
        <p:grpSpPr>
          <a:xfrm rot="-4225551">
            <a:off x="2757592" y="-3007709"/>
            <a:ext cx="3603824" cy="3603824"/>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9" name="TextBox 9"/>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8</a:t>
            </a:r>
          </a:p>
        </p:txBody>
      </p:sp>
      <p:pic>
        <p:nvPicPr>
          <p:cNvPr id="10" name="Picture 10"/>
          <p:cNvPicPr>
            <a:picLocks noChangeAspect="1"/>
          </p:cNvPicPr>
          <p:nvPr/>
        </p:nvPicPr>
        <p:blipFill>
          <a:blip r:embed="rId2"/>
          <a:srcRect l="3027" r="1565" b="2555"/>
          <a:stretch>
            <a:fillRect/>
          </a:stretch>
        </p:blipFill>
        <p:spPr>
          <a:xfrm>
            <a:off x="365760" y="2833254"/>
            <a:ext cx="1640171" cy="458586"/>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301115"/>
            <a:ext cx="4754880" cy="10363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What do you notice about those times? Are there some common themes about those times? </a:t>
            </a:r>
          </a:p>
          <a:p>
            <a:pPr algn="ctr">
              <a:lnSpc>
                <a:spcPts val="1679"/>
              </a:lnSpc>
            </a:pPr>
            <a:r>
              <a:rPr lang="en-US" sz="1200">
                <a:solidFill>
                  <a:srgbClr val="000000"/>
                </a:solidFill>
                <a:latin typeface="Open Sans Light"/>
              </a:rPr>
              <a:t>Is there anything that surprises you? </a:t>
            </a:r>
          </a:p>
          <a:p>
            <a:pPr algn="ctr">
              <a:lnSpc>
                <a:spcPts val="1679"/>
              </a:lnSpc>
            </a:pPr>
            <a:r>
              <a:rPr lang="en-US" sz="1200">
                <a:solidFill>
                  <a:srgbClr val="000000"/>
                </a:solidFill>
                <a:latin typeface="Open Sans Light"/>
              </a:rPr>
              <a:t>How could you schedule your day week to allow for more of this into your life?  </a:t>
            </a:r>
          </a:p>
        </p:txBody>
      </p:sp>
      <p:sp>
        <p:nvSpPr>
          <p:cNvPr id="3" name="TextBox 3"/>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8</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58421" y="1331044"/>
            <a:ext cx="3652219" cy="36522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4" name="Group 4"/>
          <p:cNvGrpSpPr/>
          <p:nvPr/>
        </p:nvGrpSpPr>
        <p:grpSpPr>
          <a:xfrm>
            <a:off x="365760" y="732625"/>
            <a:ext cx="4754880" cy="1684101"/>
            <a:chOff x="0" y="0"/>
            <a:chExt cx="6339840" cy="2245468"/>
          </a:xfrm>
        </p:grpSpPr>
        <p:sp>
          <p:nvSpPr>
            <p:cNvPr id="5" name="TextBox 5"/>
            <p:cNvSpPr txBox="1"/>
            <p:nvPr/>
          </p:nvSpPr>
          <p:spPr>
            <a:xfrm>
              <a:off x="0" y="38100"/>
              <a:ext cx="6339840" cy="126238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Notice when you can share a smile, nod and hello with complete strangers  </a:t>
              </a:r>
            </a:p>
          </p:txBody>
        </p:sp>
        <p:sp>
          <p:nvSpPr>
            <p:cNvPr id="6" name="TextBox 6"/>
            <p:cNvSpPr txBox="1"/>
            <p:nvPr/>
          </p:nvSpPr>
          <p:spPr>
            <a:xfrm>
              <a:off x="0" y="1630817"/>
              <a:ext cx="6339840" cy="614650"/>
            </a:xfrm>
            <a:prstGeom prst="rect">
              <a:avLst/>
            </a:prstGeom>
          </p:spPr>
          <p:txBody>
            <a:bodyPr lIns="0" tIns="0" rIns="0" bIns="0" rtlCol="0" anchor="t">
              <a:spAutoFit/>
            </a:bodyPr>
            <a:lstStyle/>
            <a:p>
              <a:pPr algn="ctr">
                <a:lnSpc>
                  <a:spcPts val="1792"/>
                </a:lnSpc>
              </a:pPr>
              <a:r>
                <a:rPr lang="en-US" sz="1792">
                  <a:solidFill>
                    <a:srgbClr val="0292B7"/>
                  </a:solidFill>
                  <a:latin typeface="Aileron Regular"/>
                </a:rPr>
                <a:t>Keep a note of how many people you connect with </a:t>
              </a:r>
            </a:p>
          </p:txBody>
        </p:sp>
      </p:grpSp>
      <p:grpSp>
        <p:nvGrpSpPr>
          <p:cNvPr id="7" name="Group 7"/>
          <p:cNvGrpSpPr>
            <a:grpSpLocks noChangeAspect="1"/>
          </p:cNvGrpSpPr>
          <p:nvPr/>
        </p:nvGrpSpPr>
        <p:grpSpPr>
          <a:xfrm rot="-4225551">
            <a:off x="2792184" y="-3019726"/>
            <a:ext cx="3578483" cy="3578483"/>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9" name="TextBox 9"/>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9</a:t>
            </a:r>
          </a:p>
        </p:txBody>
      </p:sp>
      <p:pic>
        <p:nvPicPr>
          <p:cNvPr id="10" name="Picture 10"/>
          <p:cNvPicPr>
            <a:picLocks noChangeAspect="1"/>
          </p:cNvPicPr>
          <p:nvPr/>
        </p:nvPicPr>
        <p:blipFill>
          <a:blip r:embed="rId2"/>
          <a:srcRect l="3027" r="1565" b="2555"/>
          <a:stretch>
            <a:fillRect/>
          </a:stretch>
        </p:blipFill>
        <p:spPr>
          <a:xfrm>
            <a:off x="365760" y="2852646"/>
            <a:ext cx="1570815" cy="439194"/>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882015"/>
            <a:ext cx="4754880" cy="16649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This can be a nice way of feeling connection in the community. </a:t>
            </a:r>
          </a:p>
          <a:p>
            <a:pPr algn="ctr">
              <a:lnSpc>
                <a:spcPts val="1679"/>
              </a:lnSpc>
            </a:pPr>
            <a:r>
              <a:rPr lang="en-US" sz="1200">
                <a:solidFill>
                  <a:srgbClr val="000000"/>
                </a:solidFill>
                <a:latin typeface="Open Sans Light"/>
              </a:rPr>
              <a:t>It's not the same as a conversation or close connection, but it's an appreciation that we see each other. </a:t>
            </a:r>
          </a:p>
          <a:p>
            <a:pPr algn="ctr">
              <a:lnSpc>
                <a:spcPts val="1679"/>
              </a:lnSpc>
            </a:pPr>
            <a:r>
              <a:rPr lang="en-US" sz="1200">
                <a:solidFill>
                  <a:srgbClr val="000000"/>
                </a:solidFill>
                <a:latin typeface="Open Sans Light"/>
              </a:rPr>
              <a:t>You never know if someone you smile at really needed to feel seen in that moment </a:t>
            </a:r>
          </a:p>
          <a:p>
            <a:pPr algn="ctr">
              <a:lnSpc>
                <a:spcPts val="1679"/>
              </a:lnSpc>
            </a:pPr>
            <a:r>
              <a:rPr lang="en-US" sz="1200">
                <a:solidFill>
                  <a:srgbClr val="000000"/>
                </a:solidFill>
                <a:latin typeface="Open Sans Light"/>
              </a:rPr>
              <a:t>You might want to add to the challenge by setting yourself target of how many random smiles and hellos you want to collect for the round  </a:t>
            </a:r>
          </a:p>
        </p:txBody>
      </p:sp>
      <p:sp>
        <p:nvSpPr>
          <p:cNvPr id="3" name="TextBox 3"/>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9</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54290" y="1324577"/>
            <a:ext cx="3657776" cy="3657776"/>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4" name="Group 4"/>
          <p:cNvGrpSpPr/>
          <p:nvPr/>
        </p:nvGrpSpPr>
        <p:grpSpPr>
          <a:xfrm>
            <a:off x="365760" y="857292"/>
            <a:ext cx="4754880" cy="1379301"/>
            <a:chOff x="0" y="0"/>
            <a:chExt cx="6339840" cy="1839068"/>
          </a:xfrm>
        </p:grpSpPr>
        <p:sp>
          <p:nvSpPr>
            <p:cNvPr id="5" name="TextBox 5"/>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Spend some time cloud watching </a:t>
              </a:r>
            </a:p>
          </p:txBody>
        </p:sp>
        <p:sp>
          <p:nvSpPr>
            <p:cNvPr id="6" name="TextBox 6"/>
            <p:cNvSpPr txBox="1"/>
            <p:nvPr/>
          </p:nvSpPr>
          <p:spPr>
            <a:xfrm>
              <a:off x="0" y="1224417"/>
              <a:ext cx="6339840" cy="614650"/>
            </a:xfrm>
            <a:prstGeom prst="rect">
              <a:avLst/>
            </a:prstGeom>
          </p:spPr>
          <p:txBody>
            <a:bodyPr lIns="0" tIns="0" rIns="0" bIns="0" rtlCol="0" anchor="t">
              <a:spAutoFit/>
            </a:bodyPr>
            <a:lstStyle/>
            <a:p>
              <a:pPr algn="ctr">
                <a:lnSpc>
                  <a:spcPts val="1792"/>
                </a:lnSpc>
              </a:pPr>
              <a:r>
                <a:rPr lang="en-US" sz="1792">
                  <a:solidFill>
                    <a:srgbClr val="0292B7"/>
                  </a:solidFill>
                  <a:latin typeface="Aileron Regular"/>
                </a:rPr>
                <a:t>practice watching the sky each day for this round </a:t>
              </a:r>
            </a:p>
          </p:txBody>
        </p:sp>
      </p:grpSp>
      <p:grpSp>
        <p:nvGrpSpPr>
          <p:cNvPr id="7" name="Group 7"/>
          <p:cNvGrpSpPr>
            <a:grpSpLocks noChangeAspect="1"/>
          </p:cNvGrpSpPr>
          <p:nvPr/>
        </p:nvGrpSpPr>
        <p:grpSpPr>
          <a:xfrm rot="-4225551">
            <a:off x="2517982" y="-3207423"/>
            <a:ext cx="3702401" cy="3702401"/>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9" name="TextBox 9"/>
          <p:cNvSpPr txBox="1"/>
          <p:nvPr/>
        </p:nvSpPr>
        <p:spPr>
          <a:xfrm>
            <a:off x="322228" y="346710"/>
            <a:ext cx="65439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10</a:t>
            </a:r>
          </a:p>
        </p:txBody>
      </p:sp>
      <p:pic>
        <p:nvPicPr>
          <p:cNvPr id="10" name="Picture 10"/>
          <p:cNvPicPr>
            <a:picLocks noChangeAspect="1"/>
          </p:cNvPicPr>
          <p:nvPr/>
        </p:nvPicPr>
        <p:blipFill>
          <a:blip r:embed="rId2"/>
          <a:srcRect l="3027" r="1565" b="2555"/>
          <a:stretch>
            <a:fillRect/>
          </a:stretch>
        </p:blipFill>
        <p:spPr>
          <a:xfrm>
            <a:off x="365760" y="2845298"/>
            <a:ext cx="1597093" cy="446542"/>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64151" y="986790"/>
            <a:ext cx="4158098" cy="16649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 Ask someone you know, something about a part of their life that you've never really spoken about. </a:t>
            </a:r>
          </a:p>
          <a:p>
            <a:pPr algn="ctr">
              <a:lnSpc>
                <a:spcPts val="1679"/>
              </a:lnSpc>
            </a:pPr>
            <a:endParaRPr lang="en-US" sz="1200">
              <a:solidFill>
                <a:srgbClr val="000000"/>
              </a:solidFill>
              <a:latin typeface="Open Sans Light"/>
            </a:endParaRPr>
          </a:p>
          <a:p>
            <a:pPr algn="ctr">
              <a:lnSpc>
                <a:spcPts val="1679"/>
              </a:lnSpc>
            </a:pPr>
            <a:r>
              <a:rPr lang="en-US" sz="1200">
                <a:solidFill>
                  <a:srgbClr val="000000"/>
                </a:solidFill>
                <a:latin typeface="Open Sans Light"/>
              </a:rPr>
              <a:t>Ask  casually as part of general conversation or do it more formally and ask to interview them as part of this challenge.</a:t>
            </a:r>
          </a:p>
          <a:p>
            <a:pPr algn="ctr">
              <a:lnSpc>
                <a:spcPts val="1679"/>
              </a:lnSpc>
            </a:pPr>
            <a:r>
              <a:rPr lang="en-US" sz="1200">
                <a:solidFill>
                  <a:srgbClr val="000000"/>
                </a:solidFill>
                <a:latin typeface="Open Sans Light"/>
              </a:rPr>
              <a:t> </a:t>
            </a:r>
          </a:p>
          <a:p>
            <a:pPr algn="ctr">
              <a:lnSpc>
                <a:spcPts val="1679"/>
              </a:lnSpc>
            </a:pPr>
            <a:r>
              <a:rPr lang="en-US" sz="1200">
                <a:solidFill>
                  <a:srgbClr val="000000"/>
                </a:solidFill>
                <a:latin typeface="Open Sans Light"/>
              </a:rPr>
              <a:t>Remember this is about hearing their story. Keep your own comments and experiences to a minimum.  </a:t>
            </a:r>
          </a:p>
        </p:txBody>
      </p:sp>
      <p:sp>
        <p:nvSpPr>
          <p:cNvPr id="3" name="TextBox 3"/>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405890"/>
            <a:ext cx="4754880" cy="8267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What's your favourite time to watch the clouds and the sky?</a:t>
            </a:r>
          </a:p>
          <a:p>
            <a:pPr algn="ctr">
              <a:lnSpc>
                <a:spcPts val="1679"/>
              </a:lnSpc>
            </a:pPr>
            <a:r>
              <a:rPr lang="en-US" sz="1200">
                <a:solidFill>
                  <a:srgbClr val="000000"/>
                </a:solidFill>
                <a:latin typeface="Open Sans Light"/>
              </a:rPr>
              <a:t>What impact does it have on you? </a:t>
            </a:r>
          </a:p>
          <a:p>
            <a:pPr algn="ctr">
              <a:lnSpc>
                <a:spcPts val="1679"/>
              </a:lnSpc>
            </a:pPr>
            <a:r>
              <a:rPr lang="en-US" sz="1200">
                <a:solidFill>
                  <a:srgbClr val="000000"/>
                </a:solidFill>
                <a:latin typeface="Open Sans Light"/>
              </a:rPr>
              <a:t>You might even want to research the different types of clouds and how the form?   </a:t>
            </a:r>
          </a:p>
        </p:txBody>
      </p:sp>
      <p:sp>
        <p:nvSpPr>
          <p:cNvPr id="3" name="TextBox 3"/>
          <p:cNvSpPr txBox="1"/>
          <p:nvPr/>
        </p:nvSpPr>
        <p:spPr>
          <a:xfrm>
            <a:off x="322228" y="346710"/>
            <a:ext cx="65439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10</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44223" y="1308819"/>
            <a:ext cx="3671316" cy="3671316"/>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4" name="Group 4"/>
          <p:cNvGrpSpPr/>
          <p:nvPr/>
        </p:nvGrpSpPr>
        <p:grpSpPr>
          <a:xfrm>
            <a:off x="365760" y="707271"/>
            <a:ext cx="4754880" cy="1379301"/>
            <a:chOff x="0" y="0"/>
            <a:chExt cx="6339840" cy="1839068"/>
          </a:xfrm>
        </p:grpSpPr>
        <p:sp>
          <p:nvSpPr>
            <p:cNvPr id="5" name="TextBox 5"/>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Notice your effort in doing things that are hard</a:t>
              </a:r>
            </a:p>
          </p:txBody>
        </p:sp>
        <p:sp>
          <p:nvSpPr>
            <p:cNvPr id="6" name="TextBox 6"/>
            <p:cNvSpPr txBox="1"/>
            <p:nvPr/>
          </p:nvSpPr>
          <p:spPr>
            <a:xfrm>
              <a:off x="0" y="1224417"/>
              <a:ext cx="6339840" cy="614650"/>
            </a:xfrm>
            <a:prstGeom prst="rect">
              <a:avLst/>
            </a:prstGeom>
          </p:spPr>
          <p:txBody>
            <a:bodyPr lIns="0" tIns="0" rIns="0" bIns="0" rtlCol="0" anchor="t">
              <a:spAutoFit/>
            </a:bodyPr>
            <a:lstStyle/>
            <a:p>
              <a:pPr algn="ctr">
                <a:lnSpc>
                  <a:spcPts val="1792"/>
                </a:lnSpc>
              </a:pPr>
              <a:r>
                <a:rPr lang="en-US" sz="1792">
                  <a:solidFill>
                    <a:srgbClr val="0292B7"/>
                  </a:solidFill>
                  <a:latin typeface="Aileron Regular"/>
                </a:rPr>
                <a:t>you do hard things all the time, what does it take from you to get through those things?  </a:t>
              </a:r>
            </a:p>
          </p:txBody>
        </p:sp>
      </p:grpSp>
      <p:grpSp>
        <p:nvGrpSpPr>
          <p:cNvPr id="7" name="Group 7"/>
          <p:cNvGrpSpPr>
            <a:grpSpLocks noChangeAspect="1"/>
          </p:cNvGrpSpPr>
          <p:nvPr/>
        </p:nvGrpSpPr>
        <p:grpSpPr>
          <a:xfrm rot="-4225551">
            <a:off x="2511184" y="-3356990"/>
            <a:ext cx="3702401" cy="3702401"/>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9" name="TextBox 9"/>
          <p:cNvSpPr txBox="1"/>
          <p:nvPr/>
        </p:nvSpPr>
        <p:spPr>
          <a:xfrm>
            <a:off x="322228" y="346710"/>
            <a:ext cx="65439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11</a:t>
            </a:r>
          </a:p>
        </p:txBody>
      </p:sp>
      <p:pic>
        <p:nvPicPr>
          <p:cNvPr id="10" name="Picture 10"/>
          <p:cNvPicPr>
            <a:picLocks noChangeAspect="1"/>
          </p:cNvPicPr>
          <p:nvPr/>
        </p:nvPicPr>
        <p:blipFill>
          <a:blip r:embed="rId2"/>
          <a:srcRect l="3027" r="1565" b="2555"/>
          <a:stretch>
            <a:fillRect/>
          </a:stretch>
        </p:blipFill>
        <p:spPr>
          <a:xfrm>
            <a:off x="365760" y="2835481"/>
            <a:ext cx="1632206" cy="456359"/>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986790"/>
            <a:ext cx="4754880" cy="16649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Sometimes we focus on how much we struggled and forget to appreciate how hard we worked and what we achieved. </a:t>
            </a:r>
          </a:p>
          <a:p>
            <a:pPr algn="ctr">
              <a:lnSpc>
                <a:spcPts val="1679"/>
              </a:lnSpc>
            </a:pPr>
            <a:r>
              <a:rPr lang="en-US" sz="1200">
                <a:solidFill>
                  <a:srgbClr val="000000"/>
                </a:solidFill>
                <a:latin typeface="Open Sans Light"/>
              </a:rPr>
              <a:t>Sometimes we compare ourselves to others and think that what we are doing is not much compared to them. </a:t>
            </a:r>
          </a:p>
          <a:p>
            <a:pPr algn="ctr">
              <a:lnSpc>
                <a:spcPts val="1679"/>
              </a:lnSpc>
            </a:pPr>
            <a:r>
              <a:rPr lang="en-US" sz="1200">
                <a:solidFill>
                  <a:srgbClr val="000000"/>
                </a:solidFill>
                <a:latin typeface="Open Sans Light"/>
              </a:rPr>
              <a:t>This challenge is about really recognising your efforts in doing the things that you find hard (even if they don't seem hard to others). Recognise and appreciate all the life experience, skill and determination you use to do it? How did you learn how to do that?   </a:t>
            </a:r>
          </a:p>
        </p:txBody>
      </p:sp>
      <p:sp>
        <p:nvSpPr>
          <p:cNvPr id="3" name="TextBox 3"/>
          <p:cNvSpPr txBox="1"/>
          <p:nvPr/>
        </p:nvSpPr>
        <p:spPr>
          <a:xfrm>
            <a:off x="322228" y="346710"/>
            <a:ext cx="65439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11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44223" y="1308819"/>
            <a:ext cx="3671316" cy="3671316"/>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4" name="Group 4"/>
          <p:cNvGrpSpPr/>
          <p:nvPr/>
        </p:nvGrpSpPr>
        <p:grpSpPr>
          <a:xfrm>
            <a:off x="365760" y="752081"/>
            <a:ext cx="4754880" cy="1379301"/>
            <a:chOff x="0" y="0"/>
            <a:chExt cx="6339840" cy="1839068"/>
          </a:xfrm>
        </p:grpSpPr>
        <p:sp>
          <p:nvSpPr>
            <p:cNvPr id="5" name="TextBox 5"/>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Create your own Notice and Appreciate Challenge </a:t>
              </a:r>
            </a:p>
          </p:txBody>
        </p:sp>
        <p:sp>
          <p:nvSpPr>
            <p:cNvPr id="6" name="TextBox 6"/>
            <p:cNvSpPr txBox="1"/>
            <p:nvPr/>
          </p:nvSpPr>
          <p:spPr>
            <a:xfrm>
              <a:off x="0" y="1224417"/>
              <a:ext cx="6339840" cy="614650"/>
            </a:xfrm>
            <a:prstGeom prst="rect">
              <a:avLst/>
            </a:prstGeom>
          </p:spPr>
          <p:txBody>
            <a:bodyPr lIns="0" tIns="0" rIns="0" bIns="0" rtlCol="0" anchor="t">
              <a:spAutoFit/>
            </a:bodyPr>
            <a:lstStyle/>
            <a:p>
              <a:pPr algn="ctr">
                <a:lnSpc>
                  <a:spcPts val="1792"/>
                </a:lnSpc>
              </a:pPr>
              <a:r>
                <a:rPr lang="en-US" sz="1792">
                  <a:solidFill>
                    <a:srgbClr val="0292B7"/>
                  </a:solidFill>
                  <a:latin typeface="Aileron Regular"/>
                </a:rPr>
                <a:t>What else would it be helpful to notice and appreciate? </a:t>
              </a:r>
            </a:p>
          </p:txBody>
        </p:sp>
      </p:grpSp>
      <p:grpSp>
        <p:nvGrpSpPr>
          <p:cNvPr id="7" name="Group 7"/>
          <p:cNvGrpSpPr>
            <a:grpSpLocks noChangeAspect="1"/>
          </p:cNvGrpSpPr>
          <p:nvPr/>
        </p:nvGrpSpPr>
        <p:grpSpPr>
          <a:xfrm rot="-4225551">
            <a:off x="2511184" y="-3356990"/>
            <a:ext cx="3702401" cy="3702401"/>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9" name="TextBox 9"/>
          <p:cNvSpPr txBox="1"/>
          <p:nvPr/>
        </p:nvSpPr>
        <p:spPr>
          <a:xfrm>
            <a:off x="322228" y="346710"/>
            <a:ext cx="65439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12</a:t>
            </a:r>
          </a:p>
        </p:txBody>
      </p:sp>
      <p:pic>
        <p:nvPicPr>
          <p:cNvPr id="10" name="Picture 10"/>
          <p:cNvPicPr>
            <a:picLocks noChangeAspect="1"/>
          </p:cNvPicPr>
          <p:nvPr/>
        </p:nvPicPr>
        <p:blipFill>
          <a:blip r:embed="rId2"/>
          <a:srcRect l="3027" r="1565" b="2555"/>
          <a:stretch>
            <a:fillRect/>
          </a:stretch>
        </p:blipFill>
        <p:spPr>
          <a:xfrm>
            <a:off x="365760" y="2835481"/>
            <a:ext cx="1632206" cy="456359"/>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22228" y="346710"/>
            <a:ext cx="65439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12</a:t>
            </a:r>
          </a:p>
        </p:txBody>
      </p:sp>
      <p:sp>
        <p:nvSpPr>
          <p:cNvPr id="3" name="TextBox 3"/>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94581" y="1385600"/>
            <a:ext cx="3106455" cy="3106455"/>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4" name="TextBox 4"/>
          <p:cNvSpPr txBox="1"/>
          <p:nvPr/>
        </p:nvSpPr>
        <p:spPr>
          <a:xfrm>
            <a:off x="649426" y="1702363"/>
            <a:ext cx="4261935" cy="378460"/>
          </a:xfrm>
          <a:prstGeom prst="rect">
            <a:avLst/>
          </a:prstGeom>
        </p:spPr>
        <p:txBody>
          <a:bodyPr lIns="0" tIns="0" rIns="0" bIns="0" rtlCol="0" anchor="t">
            <a:spAutoFit/>
          </a:bodyPr>
          <a:lstStyle/>
          <a:p>
            <a:pPr algn="ctr">
              <a:lnSpc>
                <a:spcPts val="1400"/>
              </a:lnSpc>
            </a:pPr>
            <a:r>
              <a:rPr lang="en-US" sz="1400">
                <a:solidFill>
                  <a:srgbClr val="0292B7"/>
                </a:solidFill>
                <a:latin typeface="Aileron Regular"/>
              </a:rPr>
              <a:t>Notice when your words or actions don't match up to how you're really thinking or feeling inside </a:t>
            </a:r>
          </a:p>
        </p:txBody>
      </p:sp>
      <p:grpSp>
        <p:nvGrpSpPr>
          <p:cNvPr id="5" name="Group 5"/>
          <p:cNvGrpSpPr>
            <a:grpSpLocks noChangeAspect="1"/>
          </p:cNvGrpSpPr>
          <p:nvPr/>
        </p:nvGrpSpPr>
        <p:grpSpPr>
          <a:xfrm rot="-4225551">
            <a:off x="3435573" y="-2345514"/>
            <a:ext cx="2951578" cy="2951578"/>
            <a:chOff x="0" y="0"/>
            <a:chExt cx="6350000" cy="6350000"/>
          </a:xfrm>
        </p:grpSpPr>
        <p:sp>
          <p:nvSpPr>
            <p:cNvPr id="6" name="Freeform 6"/>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7" name="TextBox 7"/>
          <p:cNvSpPr txBox="1"/>
          <p:nvPr/>
        </p:nvSpPr>
        <p:spPr>
          <a:xfrm>
            <a:off x="649426" y="960366"/>
            <a:ext cx="4261935" cy="63246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Say what you mean/ mean what you say  </a:t>
            </a:r>
          </a:p>
        </p:txBody>
      </p:sp>
      <p:sp>
        <p:nvSpPr>
          <p:cNvPr id="8" name="TextBox 8"/>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2</a:t>
            </a:r>
          </a:p>
        </p:txBody>
      </p:sp>
      <p:pic>
        <p:nvPicPr>
          <p:cNvPr id="9" name="Picture 9"/>
          <p:cNvPicPr>
            <a:picLocks noChangeAspect="1"/>
          </p:cNvPicPr>
          <p:nvPr/>
        </p:nvPicPr>
        <p:blipFill>
          <a:blip r:embed="rId2"/>
          <a:srcRect l="3027" r="1565" b="2555"/>
          <a:stretch>
            <a:fillRect/>
          </a:stretch>
        </p:blipFill>
        <p:spPr>
          <a:xfrm>
            <a:off x="365760" y="2840199"/>
            <a:ext cx="1615332" cy="451641"/>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89539" y="1405890"/>
            <a:ext cx="3707323" cy="8267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There are times when diplomacy is the right choice. </a:t>
            </a:r>
          </a:p>
          <a:p>
            <a:pPr algn="ctr">
              <a:lnSpc>
                <a:spcPts val="1679"/>
              </a:lnSpc>
            </a:pPr>
            <a:r>
              <a:rPr lang="en-US" sz="1200">
                <a:solidFill>
                  <a:srgbClr val="000000"/>
                </a:solidFill>
                <a:latin typeface="Open Sans Light"/>
              </a:rPr>
              <a:t>However we sometimes do this too much and stop being true to ourselves. To start with, just notice when this happens. You can decide what to do about it later </a:t>
            </a:r>
          </a:p>
        </p:txBody>
      </p:sp>
      <p:sp>
        <p:nvSpPr>
          <p:cNvPr id="3" name="TextBox 3"/>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2</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93678" y="1347592"/>
            <a:ext cx="3144032" cy="3144032"/>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4" name="TextBox 4"/>
          <p:cNvSpPr txBox="1"/>
          <p:nvPr/>
        </p:nvSpPr>
        <p:spPr>
          <a:xfrm>
            <a:off x="854435" y="1592730"/>
            <a:ext cx="3894810" cy="378460"/>
          </a:xfrm>
          <a:prstGeom prst="rect">
            <a:avLst/>
          </a:prstGeom>
        </p:spPr>
        <p:txBody>
          <a:bodyPr lIns="0" tIns="0" rIns="0" bIns="0" rtlCol="0" anchor="t">
            <a:spAutoFit/>
          </a:bodyPr>
          <a:lstStyle/>
          <a:p>
            <a:pPr algn="ctr">
              <a:lnSpc>
                <a:spcPts val="1400"/>
              </a:lnSpc>
            </a:pPr>
            <a:r>
              <a:rPr lang="en-US" sz="1400">
                <a:solidFill>
                  <a:srgbClr val="0292B7"/>
                </a:solidFill>
                <a:latin typeface="Aileron Regular"/>
              </a:rPr>
              <a:t>Notice each time it happens and what triggered that feeling </a:t>
            </a:r>
          </a:p>
        </p:txBody>
      </p:sp>
      <p:grpSp>
        <p:nvGrpSpPr>
          <p:cNvPr id="5" name="Group 5"/>
          <p:cNvGrpSpPr>
            <a:grpSpLocks noChangeAspect="1"/>
          </p:cNvGrpSpPr>
          <p:nvPr/>
        </p:nvGrpSpPr>
        <p:grpSpPr>
          <a:xfrm rot="-4225551">
            <a:off x="3375130" y="-2163646"/>
            <a:ext cx="2748228" cy="2748228"/>
            <a:chOff x="0" y="0"/>
            <a:chExt cx="6350000" cy="6350000"/>
          </a:xfrm>
        </p:grpSpPr>
        <p:sp>
          <p:nvSpPr>
            <p:cNvPr id="6" name="Freeform 6"/>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7" name="TextBox 7"/>
          <p:cNvSpPr txBox="1"/>
          <p:nvPr/>
        </p:nvSpPr>
        <p:spPr>
          <a:xfrm>
            <a:off x="649426" y="870540"/>
            <a:ext cx="4099818" cy="63246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Notice when you feel flat, drained or down</a:t>
            </a:r>
          </a:p>
        </p:txBody>
      </p:sp>
      <p:sp>
        <p:nvSpPr>
          <p:cNvPr id="8" name="TextBox 8"/>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3</a:t>
            </a:r>
          </a:p>
        </p:txBody>
      </p:sp>
      <p:pic>
        <p:nvPicPr>
          <p:cNvPr id="9" name="Picture 9"/>
          <p:cNvPicPr>
            <a:picLocks noChangeAspect="1"/>
          </p:cNvPicPr>
          <p:nvPr/>
        </p:nvPicPr>
        <p:blipFill>
          <a:blip r:embed="rId2"/>
          <a:srcRect l="3027" r="1565" b="2555"/>
          <a:stretch>
            <a:fillRect/>
          </a:stretch>
        </p:blipFill>
        <p:spPr>
          <a:xfrm>
            <a:off x="365760" y="2846249"/>
            <a:ext cx="1593694" cy="445591"/>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36444" y="1405890"/>
            <a:ext cx="4013512" cy="8267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While we tend to enjoy focussing on the positives, we also need to learn from when things are not going so well. </a:t>
            </a:r>
          </a:p>
          <a:p>
            <a:pPr algn="ctr">
              <a:lnSpc>
                <a:spcPts val="1679"/>
              </a:lnSpc>
            </a:pPr>
            <a:r>
              <a:rPr lang="en-US" sz="1200">
                <a:solidFill>
                  <a:srgbClr val="000000"/>
                </a:solidFill>
                <a:latin typeface="Open Sans Light"/>
              </a:rPr>
              <a:t>Be honest with yourself and see if you notice any patterns. </a:t>
            </a:r>
          </a:p>
          <a:p>
            <a:pPr algn="ctr">
              <a:lnSpc>
                <a:spcPts val="1679"/>
              </a:lnSpc>
            </a:pPr>
            <a:r>
              <a:rPr lang="en-US" sz="1200">
                <a:solidFill>
                  <a:srgbClr val="000000"/>
                </a:solidFill>
                <a:latin typeface="Open Sans Light"/>
              </a:rPr>
              <a:t>What do you do to get out of that mood?  </a:t>
            </a:r>
          </a:p>
        </p:txBody>
      </p:sp>
      <p:sp>
        <p:nvSpPr>
          <p:cNvPr id="3" name="TextBox 3"/>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3</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39506" y="1331936"/>
            <a:ext cx="3119132" cy="3119132"/>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4" name="TextBox 4"/>
          <p:cNvSpPr txBox="1"/>
          <p:nvPr/>
        </p:nvSpPr>
        <p:spPr>
          <a:xfrm>
            <a:off x="670412" y="1119321"/>
            <a:ext cx="4298959" cy="32766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Look for the best in someone  </a:t>
            </a:r>
          </a:p>
        </p:txBody>
      </p:sp>
      <p:sp>
        <p:nvSpPr>
          <p:cNvPr id="5" name="TextBox 5"/>
          <p:cNvSpPr txBox="1"/>
          <p:nvPr/>
        </p:nvSpPr>
        <p:spPr>
          <a:xfrm>
            <a:off x="670412" y="1466031"/>
            <a:ext cx="4256988" cy="559435"/>
          </a:xfrm>
          <a:prstGeom prst="rect">
            <a:avLst/>
          </a:prstGeom>
        </p:spPr>
        <p:txBody>
          <a:bodyPr lIns="0" tIns="0" rIns="0" bIns="0" rtlCol="0" anchor="t">
            <a:spAutoFit/>
          </a:bodyPr>
          <a:lstStyle/>
          <a:p>
            <a:pPr algn="ctr">
              <a:lnSpc>
                <a:spcPts val="1400"/>
              </a:lnSpc>
            </a:pPr>
            <a:r>
              <a:rPr lang="en-US" sz="1400">
                <a:solidFill>
                  <a:srgbClr val="0292B7"/>
                </a:solidFill>
                <a:latin typeface="Aileron Regular"/>
              </a:rPr>
              <a:t>choose someone you spend a lot of time with. See how it changes things when you focus on the positives</a:t>
            </a:r>
            <a:r>
              <a:rPr lang="en-US" sz="1400">
                <a:solidFill>
                  <a:srgbClr val="FEF9F3"/>
                </a:solidFill>
                <a:latin typeface="Aileron Regular"/>
              </a:rPr>
              <a:t> </a:t>
            </a:r>
          </a:p>
        </p:txBody>
      </p:sp>
      <p:grpSp>
        <p:nvGrpSpPr>
          <p:cNvPr id="6" name="Group 6"/>
          <p:cNvGrpSpPr>
            <a:grpSpLocks noChangeAspect="1"/>
          </p:cNvGrpSpPr>
          <p:nvPr/>
        </p:nvGrpSpPr>
        <p:grpSpPr>
          <a:xfrm rot="-4225551">
            <a:off x="3438033" y="-2037170"/>
            <a:ext cx="2555105" cy="2555105"/>
            <a:chOff x="0" y="0"/>
            <a:chExt cx="6350000" cy="6350000"/>
          </a:xfrm>
        </p:grpSpPr>
        <p:sp>
          <p:nvSpPr>
            <p:cNvPr id="7" name="Freeform 7"/>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8" name="TextBox 8"/>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4</a:t>
            </a:r>
          </a:p>
        </p:txBody>
      </p:sp>
      <p:pic>
        <p:nvPicPr>
          <p:cNvPr id="9" name="Picture 9"/>
          <p:cNvPicPr>
            <a:picLocks noChangeAspect="1"/>
          </p:cNvPicPr>
          <p:nvPr/>
        </p:nvPicPr>
        <p:blipFill>
          <a:blip r:embed="rId2"/>
          <a:srcRect l="3027" r="1565" b="2555"/>
          <a:stretch>
            <a:fillRect/>
          </a:stretch>
        </p:blipFill>
        <p:spPr>
          <a:xfrm>
            <a:off x="365760" y="2814903"/>
            <a:ext cx="1705806" cy="476937"/>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781197" y="1698917"/>
            <a:ext cx="542697" cy="135432"/>
          </a:xfrm>
          <a:prstGeom prst="rect">
            <a:avLst/>
          </a:prstGeom>
        </p:spPr>
        <p:txBody>
          <a:bodyPr lIns="0" tIns="0" rIns="0" bIns="0" rtlCol="0" anchor="t">
            <a:spAutoFit/>
          </a:bodyPr>
          <a:lstStyle/>
          <a:p>
            <a:pPr algn="ctr">
              <a:lnSpc>
                <a:spcPts val="1115"/>
              </a:lnSpc>
            </a:pPr>
            <a:endParaRPr/>
          </a:p>
        </p:txBody>
      </p:sp>
      <p:sp>
        <p:nvSpPr>
          <p:cNvPr id="3" name="TextBox 3"/>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Is there someone you spend a lot of time with, whom you sometimes feel a little frustrated or annoyed by? </a:t>
            </a:r>
          </a:p>
          <a:p>
            <a:pPr algn="ctr">
              <a:lnSpc>
                <a:spcPts val="1679"/>
              </a:lnSpc>
            </a:pPr>
            <a:r>
              <a:rPr lang="en-US" sz="1200">
                <a:solidFill>
                  <a:srgbClr val="000000"/>
                </a:solidFill>
                <a:latin typeface="Open Sans Light"/>
              </a:rPr>
              <a:t>If so, this is a great person to choose for this challenge. </a:t>
            </a:r>
          </a:p>
          <a:p>
            <a:pPr algn="ctr">
              <a:lnSpc>
                <a:spcPts val="1679"/>
              </a:lnSpc>
            </a:pPr>
            <a:r>
              <a:rPr lang="en-US" sz="1200">
                <a:solidFill>
                  <a:srgbClr val="000000"/>
                </a:solidFill>
                <a:latin typeface="Open Sans Light"/>
              </a:rPr>
              <a:t>This is not about dismissing poor behaviour. It is about seeing both and focussing on the good. </a:t>
            </a:r>
          </a:p>
          <a:p>
            <a:pPr algn="ctr">
              <a:lnSpc>
                <a:spcPts val="1679"/>
              </a:lnSpc>
            </a:pPr>
            <a:r>
              <a:rPr lang="en-US" sz="1200">
                <a:solidFill>
                  <a:srgbClr val="000000"/>
                </a:solidFill>
                <a:latin typeface="Open Sans Light"/>
              </a:rPr>
              <a:t>You are still allowed to acknowledge and respond to poor behaviour. </a:t>
            </a:r>
          </a:p>
          <a:p>
            <a:pPr algn="ctr">
              <a:lnSpc>
                <a:spcPts val="1679"/>
              </a:lnSpc>
            </a:pPr>
            <a:r>
              <a:rPr lang="en-US" sz="1200">
                <a:solidFill>
                  <a:srgbClr val="000000"/>
                </a:solidFill>
                <a:latin typeface="Open Sans Light"/>
              </a:rPr>
              <a:t>Just also notice and appreciate the good.  </a:t>
            </a:r>
          </a:p>
        </p:txBody>
      </p:sp>
      <p:sp>
        <p:nvSpPr>
          <p:cNvPr id="4" name="TextBox 4"/>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4</a:t>
            </a:r>
          </a:p>
        </p:txBody>
      </p:sp>
      <p:sp>
        <p:nvSpPr>
          <p:cNvPr id="5" name="TextBox 5"/>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1491326">
            <a:off x="4656971" y="1328774"/>
            <a:ext cx="3654170" cy="3654170"/>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4" name="Group 4"/>
          <p:cNvGrpSpPr/>
          <p:nvPr/>
        </p:nvGrpSpPr>
        <p:grpSpPr>
          <a:xfrm>
            <a:off x="365760" y="883177"/>
            <a:ext cx="4754880" cy="1379301"/>
            <a:chOff x="0" y="0"/>
            <a:chExt cx="6339840" cy="1839068"/>
          </a:xfrm>
        </p:grpSpPr>
        <p:sp>
          <p:nvSpPr>
            <p:cNvPr id="5" name="TextBox 5"/>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EEC55E"/>
                  </a:solidFill>
                  <a:latin typeface="Aileron Heavy"/>
                </a:rPr>
                <a:t>Notice what you surround yourself with</a:t>
              </a:r>
            </a:p>
          </p:txBody>
        </p:sp>
        <p:sp>
          <p:nvSpPr>
            <p:cNvPr id="6" name="TextBox 6"/>
            <p:cNvSpPr txBox="1"/>
            <p:nvPr/>
          </p:nvSpPr>
          <p:spPr>
            <a:xfrm>
              <a:off x="0" y="1224417"/>
              <a:ext cx="6339840" cy="614650"/>
            </a:xfrm>
            <a:prstGeom prst="rect">
              <a:avLst/>
            </a:prstGeom>
          </p:spPr>
          <p:txBody>
            <a:bodyPr lIns="0" tIns="0" rIns="0" bIns="0" rtlCol="0" anchor="t">
              <a:spAutoFit/>
            </a:bodyPr>
            <a:lstStyle/>
            <a:p>
              <a:pPr algn="ctr">
                <a:lnSpc>
                  <a:spcPts val="1792"/>
                </a:lnSpc>
              </a:pPr>
              <a:r>
                <a:rPr lang="en-US" sz="1792">
                  <a:solidFill>
                    <a:srgbClr val="0292B7"/>
                  </a:solidFill>
                  <a:latin typeface="Aileron Regular"/>
                </a:rPr>
                <a:t>What colours, styles and themes are in your surroundings </a:t>
              </a:r>
            </a:p>
          </p:txBody>
        </p:sp>
      </p:grpSp>
      <p:grpSp>
        <p:nvGrpSpPr>
          <p:cNvPr id="7" name="Group 7"/>
          <p:cNvGrpSpPr>
            <a:grpSpLocks noChangeAspect="1"/>
          </p:cNvGrpSpPr>
          <p:nvPr/>
        </p:nvGrpSpPr>
        <p:grpSpPr>
          <a:xfrm rot="-4225551">
            <a:off x="2674883" y="-3091120"/>
            <a:ext cx="3651650" cy="3651650"/>
            <a:chOff x="0" y="0"/>
            <a:chExt cx="6350000" cy="6350000"/>
          </a:xfrm>
        </p:grpSpPr>
        <p:sp>
          <p:nvSpPr>
            <p:cNvPr id="8" name="Freeform 8"/>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0292B7"/>
            </a:solidFill>
          </p:spPr>
        </p:sp>
      </p:grpSp>
      <p:sp>
        <p:nvSpPr>
          <p:cNvPr id="9" name="TextBox 9"/>
          <p:cNvSpPr txBox="1"/>
          <p:nvPr/>
        </p:nvSpPr>
        <p:spPr>
          <a:xfrm>
            <a:off x="365760" y="346710"/>
            <a:ext cx="567333"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Notice 5</a:t>
            </a:r>
          </a:p>
        </p:txBody>
      </p:sp>
      <p:pic>
        <p:nvPicPr>
          <p:cNvPr id="10" name="Picture 10"/>
          <p:cNvPicPr>
            <a:picLocks noChangeAspect="1"/>
          </p:cNvPicPr>
          <p:nvPr/>
        </p:nvPicPr>
        <p:blipFill>
          <a:blip r:embed="rId2"/>
          <a:srcRect l="3027" r="1565" b="2555"/>
          <a:stretch>
            <a:fillRect/>
          </a:stretch>
        </p:blipFill>
        <p:spPr>
          <a:xfrm>
            <a:off x="365760" y="2823749"/>
            <a:ext cx="1674168" cy="468091"/>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Custom</PresentationFormat>
  <Paragraphs>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Notice and appreciate challenge cards Bigger 6x4</dc:title>
  <cp:lastModifiedBy>Sharon Vaughan</cp:lastModifiedBy>
  <cp:revision>2</cp:revision>
  <dcterms:created xsi:type="dcterms:W3CDTF">2006-08-16T00:00:00Z</dcterms:created>
  <dcterms:modified xsi:type="dcterms:W3CDTF">2021-02-26T01:39:06Z</dcterms:modified>
  <dc:identifier>DAEOR-XtJoI</dc:identifier>
</cp:coreProperties>
</file>