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5486400" cy="3657600"/>
  <p:notesSz cx="6858000" cy="9144000"/>
  <p:embeddedFontLst>
    <p:embeddedFont>
      <p:font typeface="Aileron Heavy"/>
      <p:regular r:id="rId26"/>
    </p:embeddedFont>
    <p:embeddedFont>
      <p:font typeface="Aileron Heavy Bold" pitchFamily="2" charset="77"/>
      <p:regular r:id="rId27"/>
    </p:embeddedFont>
    <p:embeddedFont>
      <p:font typeface="Aileron Heavy Bold Italics" pitchFamily="2" charset="77"/>
      <p:regular r:id="rId28"/>
    </p:embeddedFont>
    <p:embeddedFont>
      <p:font typeface="Aileron Heavy Italics" pitchFamily="2" charset="77"/>
      <p:regular r:id="rId29"/>
    </p:embeddedFont>
    <p:embeddedFont>
      <p:font typeface="Aileron Regular"/>
      <p:regular r:id="rId30"/>
    </p:embeddedFont>
    <p:embeddedFont>
      <p:font typeface="Aileron Regular Bold" pitchFamily="2" charset="77"/>
      <p:regular r:id="rId31"/>
    </p:embeddedFont>
    <p:embeddedFont>
      <p:font typeface="Aileron Regular Bold Italics" pitchFamily="2" charset="77"/>
      <p:regular r:id="rId32"/>
    </p:embeddedFont>
    <p:embeddedFont>
      <p:font typeface="Aileron Regular Italics" pitchFamily="2" charset="77"/>
      <p:regular r:id="rId33"/>
    </p:embeddedFont>
    <p:embeddedFont>
      <p:font typeface="Arimo" panose="020B0604020202020204" pitchFamily="34" charset="0"/>
      <p:regular r:id="rId34"/>
    </p:embeddedFont>
    <p:embeddedFont>
      <p:font typeface="Arimo Bold" panose="020B0704020202020204" pitchFamily="34" charset="0"/>
      <p:regular r:id="rId35"/>
    </p:embeddedFont>
    <p:embeddedFont>
      <p:font typeface="Arimo Bold Italics" panose="020B0704020202090204" pitchFamily="34" charset="0"/>
      <p:regular r:id="rId36"/>
    </p:embeddedFont>
    <p:embeddedFont>
      <p:font typeface="Arimo Italics" panose="020B0604020202090204" pitchFamily="34" charset="0"/>
      <p:regular r:id="rId37"/>
    </p:embeddedFont>
    <p:embeddedFont>
      <p:font typeface="Open Sans Light" panose="020B0306030504020204"/>
      <p:regular r:id="rId38"/>
    </p:embeddedFont>
    <p:embeddedFont>
      <p:font typeface="Open Sans Light Bold" panose="020B0806030504020204" pitchFamily="34" charset="0"/>
      <p:regular r:id="rId39"/>
    </p:embeddedFont>
    <p:embeddedFont>
      <p:font typeface="Open Sans Light Bold Italics" panose="020B0806030504020204" pitchFamily="34" charset="0"/>
      <p:regular r:id="rId40"/>
    </p:embeddedFont>
    <p:embeddedFont>
      <p:font typeface="Open Sans Light Italics" panose="020B0306030504020204" pitchFamily="34" charset="0"/>
      <p:regular r:id="rId4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8.fntdata"/><Relationship Id="rId38" Type="http://schemas.openxmlformats.org/officeDocument/2006/relationships/font" Target="fonts/font13.fntdata"/><Relationship Id="rId20" Type="http://schemas.openxmlformats.org/officeDocument/2006/relationships/slide" Target="slides/slide19.xml"/><Relationship Id="rId41" Type="http://schemas.openxmlformats.org/officeDocument/2006/relationships/font" Target="fonts/font16.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2/26/21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2/26/21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2/26/21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2/26/21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99499" y="-3478861"/>
            <a:ext cx="3865319" cy="3865319"/>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AED768"/>
            </a:solidFill>
          </p:spPr>
        </p:sp>
      </p:grpSp>
      <p:grpSp>
        <p:nvGrpSpPr>
          <p:cNvPr id="4" name="Group 4"/>
          <p:cNvGrpSpPr>
            <a:grpSpLocks noChangeAspect="1"/>
          </p:cNvGrpSpPr>
          <p:nvPr/>
        </p:nvGrpSpPr>
        <p:grpSpPr>
          <a:xfrm rot="1235315">
            <a:off x="4747315" y="1250766"/>
            <a:ext cx="3850346" cy="3850346"/>
            <a:chOff x="0" y="0"/>
            <a:chExt cx="6350000" cy="6350000"/>
          </a:xfrm>
        </p:grpSpPr>
        <p:sp>
          <p:nvSpPr>
            <p:cNvPr id="5" name="Freeform 5"/>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sp>
        <p:nvSpPr>
          <p:cNvPr id="6" name="TextBox 6"/>
          <p:cNvSpPr txBox="1"/>
          <p:nvPr/>
        </p:nvSpPr>
        <p:spPr>
          <a:xfrm>
            <a:off x="365760" y="1677976"/>
            <a:ext cx="4754880" cy="451463"/>
          </a:xfrm>
          <a:prstGeom prst="rect">
            <a:avLst/>
          </a:prstGeom>
        </p:spPr>
        <p:txBody>
          <a:bodyPr lIns="0" tIns="0" rIns="0" bIns="0" rtlCol="0" anchor="t">
            <a:spAutoFit/>
          </a:bodyPr>
          <a:lstStyle/>
          <a:p>
            <a:pPr algn="ctr">
              <a:lnSpc>
                <a:spcPts val="1792"/>
              </a:lnSpc>
            </a:pPr>
            <a:r>
              <a:rPr lang="en-US" sz="1792">
                <a:solidFill>
                  <a:srgbClr val="E6AFFC"/>
                </a:solidFill>
                <a:latin typeface="Aileron Regular"/>
              </a:rPr>
              <a:t>Share something with someone that you've never told them about yourself</a:t>
            </a:r>
            <a:r>
              <a:rPr lang="en-US" sz="1792">
                <a:solidFill>
                  <a:srgbClr val="FEF9F3"/>
                </a:solidFill>
                <a:latin typeface="Aileron Regular"/>
              </a:rPr>
              <a:t> </a:t>
            </a:r>
          </a:p>
        </p:txBody>
      </p:sp>
      <p:sp>
        <p:nvSpPr>
          <p:cNvPr id="7" name="TextBox 7"/>
          <p:cNvSpPr txBox="1"/>
          <p:nvPr/>
        </p:nvSpPr>
        <p:spPr>
          <a:xfrm>
            <a:off x="365760" y="1007416"/>
            <a:ext cx="4754880" cy="632460"/>
          </a:xfrm>
          <a:prstGeom prst="rect">
            <a:avLst/>
          </a:prstGeom>
        </p:spPr>
        <p:txBody>
          <a:bodyPr lIns="0" tIns="0" rIns="0" bIns="0" rtlCol="0" anchor="t">
            <a:spAutoFit/>
          </a:bodyPr>
          <a:lstStyle/>
          <a:p>
            <a:pPr algn="ctr">
              <a:lnSpc>
                <a:spcPts val="2400"/>
              </a:lnSpc>
            </a:pPr>
            <a:r>
              <a:rPr lang="en-US" sz="2400">
                <a:solidFill>
                  <a:srgbClr val="4F1964"/>
                </a:solidFill>
                <a:latin typeface="Aileron Heavy"/>
              </a:rPr>
              <a:t>Practice vulnerability and openness </a:t>
            </a:r>
          </a:p>
        </p:txBody>
      </p:sp>
      <p:sp>
        <p:nvSpPr>
          <p:cNvPr id="8" name="TextBox 8"/>
          <p:cNvSpPr txBox="1"/>
          <p:nvPr/>
        </p:nvSpPr>
        <p:spPr>
          <a:xfrm>
            <a:off x="365760" y="346710"/>
            <a:ext cx="91112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1</a:t>
            </a:r>
          </a:p>
        </p:txBody>
      </p:sp>
      <p:pic>
        <p:nvPicPr>
          <p:cNvPr id="9" name="Picture 9"/>
          <p:cNvPicPr>
            <a:picLocks noChangeAspect="1"/>
          </p:cNvPicPr>
          <p:nvPr/>
        </p:nvPicPr>
        <p:blipFill>
          <a:blip r:embed="rId2"/>
          <a:srcRect l="3027" r="1565" b="2555"/>
          <a:stretch>
            <a:fillRect/>
          </a:stretch>
        </p:blipFill>
        <p:spPr>
          <a:xfrm>
            <a:off x="365760" y="2858495"/>
            <a:ext cx="1549896" cy="433345"/>
          </a:xfrm>
          <a:prstGeom prst="rect">
            <a:avLst/>
          </a:prstGeom>
        </p:spPr>
      </p:pic>
      <p:sp>
        <p:nvSpPr>
          <p:cNvPr id="10" name="TextBox 10"/>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510665"/>
            <a:ext cx="4754880" cy="6172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to keep your phone in your pocket/bag when you're in waiting rooms or using public transport. Smart phones can create a barrier to these kinds of connections  </a:t>
            </a:r>
          </a:p>
        </p:txBody>
      </p:sp>
      <p:sp>
        <p:nvSpPr>
          <p:cNvPr id="3" name="TextBox 3"/>
          <p:cNvSpPr txBox="1"/>
          <p:nvPr/>
        </p:nvSpPr>
        <p:spPr>
          <a:xfrm>
            <a:off x="365760" y="346710"/>
            <a:ext cx="91112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5</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365760" y="1073107"/>
            <a:ext cx="4754880" cy="852490"/>
            <a:chOff x="0" y="0"/>
            <a:chExt cx="6339840" cy="1136653"/>
          </a:xfrm>
        </p:grpSpPr>
        <p:sp>
          <p:nvSpPr>
            <p:cNvPr id="3" name="TextBox 3"/>
            <p:cNvSpPr txBox="1"/>
            <p:nvPr/>
          </p:nvSpPr>
          <p:spPr>
            <a:xfrm>
              <a:off x="0" y="38100"/>
              <a:ext cx="6339840" cy="449580"/>
            </a:xfrm>
            <a:prstGeom prst="rect">
              <a:avLst/>
            </a:prstGeom>
          </p:spPr>
          <p:txBody>
            <a:bodyPr lIns="0" tIns="0" rIns="0" bIns="0" rtlCol="0" anchor="t">
              <a:spAutoFit/>
            </a:bodyPr>
            <a:lstStyle/>
            <a:p>
              <a:pPr algn="ctr">
                <a:lnSpc>
                  <a:spcPts val="2400"/>
                </a:lnSpc>
              </a:pPr>
              <a:r>
                <a:rPr lang="en-US" sz="2400">
                  <a:solidFill>
                    <a:srgbClr val="4F1964"/>
                  </a:solidFill>
                  <a:latin typeface="Aileron Heavy"/>
                </a:rPr>
                <a:t>Share a skill</a:t>
              </a:r>
            </a:p>
          </p:txBody>
        </p:sp>
        <p:sp>
          <p:nvSpPr>
            <p:cNvPr id="4" name="TextBox 4"/>
            <p:cNvSpPr txBox="1"/>
            <p:nvPr/>
          </p:nvSpPr>
          <p:spPr>
            <a:xfrm>
              <a:off x="0" y="818017"/>
              <a:ext cx="6339840" cy="318636"/>
            </a:xfrm>
            <a:prstGeom prst="rect">
              <a:avLst/>
            </a:prstGeom>
          </p:spPr>
          <p:txBody>
            <a:bodyPr lIns="0" tIns="0" rIns="0" bIns="0" rtlCol="0" anchor="t">
              <a:spAutoFit/>
            </a:bodyPr>
            <a:lstStyle/>
            <a:p>
              <a:pPr algn="ctr">
                <a:lnSpc>
                  <a:spcPts val="1792"/>
                </a:lnSpc>
              </a:pPr>
              <a:r>
                <a:rPr lang="en-US" sz="1792">
                  <a:solidFill>
                    <a:srgbClr val="E6AFFC"/>
                  </a:solidFill>
                  <a:latin typeface="Aileron Regular"/>
                </a:rPr>
                <a:t>Teach or do something practical for someone</a:t>
              </a:r>
            </a:p>
          </p:txBody>
        </p:sp>
      </p:grpSp>
      <p:grpSp>
        <p:nvGrpSpPr>
          <p:cNvPr id="5" name="Group 5"/>
          <p:cNvGrpSpPr>
            <a:grpSpLocks noChangeAspect="1"/>
          </p:cNvGrpSpPr>
          <p:nvPr/>
        </p:nvGrpSpPr>
        <p:grpSpPr>
          <a:xfrm rot="-4225551">
            <a:off x="2499499" y="-3478861"/>
            <a:ext cx="3865319" cy="3865319"/>
            <a:chOff x="0" y="0"/>
            <a:chExt cx="6350000" cy="6350000"/>
          </a:xfrm>
        </p:grpSpPr>
        <p:sp>
          <p:nvSpPr>
            <p:cNvPr id="6" name="Freeform 6"/>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AED768"/>
            </a:solidFill>
          </p:spPr>
        </p:sp>
      </p:grpSp>
      <p:grpSp>
        <p:nvGrpSpPr>
          <p:cNvPr id="7" name="Group 7"/>
          <p:cNvGrpSpPr>
            <a:grpSpLocks noChangeAspect="1"/>
          </p:cNvGrpSpPr>
          <p:nvPr/>
        </p:nvGrpSpPr>
        <p:grpSpPr>
          <a:xfrm rot="1235315">
            <a:off x="4747315" y="1250766"/>
            <a:ext cx="3850346" cy="3850346"/>
            <a:chOff x="0" y="0"/>
            <a:chExt cx="6350000" cy="6350000"/>
          </a:xfrm>
        </p:grpSpPr>
        <p:sp>
          <p:nvSpPr>
            <p:cNvPr id="8" name="Freeform 8"/>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sp>
        <p:nvSpPr>
          <p:cNvPr id="9" name="TextBox 9"/>
          <p:cNvSpPr txBox="1"/>
          <p:nvPr/>
        </p:nvSpPr>
        <p:spPr>
          <a:xfrm>
            <a:off x="365760" y="346710"/>
            <a:ext cx="91112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6</a:t>
            </a:r>
          </a:p>
        </p:txBody>
      </p:sp>
      <p:pic>
        <p:nvPicPr>
          <p:cNvPr id="10" name="Picture 10"/>
          <p:cNvPicPr>
            <a:picLocks noChangeAspect="1"/>
          </p:cNvPicPr>
          <p:nvPr/>
        </p:nvPicPr>
        <p:blipFill>
          <a:blip r:embed="rId2"/>
          <a:srcRect l="3027" r="1565" b="2555"/>
          <a:stretch>
            <a:fillRect/>
          </a:stretch>
        </p:blipFill>
        <p:spPr>
          <a:xfrm>
            <a:off x="365760" y="2845062"/>
            <a:ext cx="1597938" cy="446778"/>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301115"/>
            <a:ext cx="4754880" cy="10363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There are lots of skills you have and use all the time. In this challenge you need to share that with someone in a practical and tangible way. </a:t>
            </a:r>
          </a:p>
          <a:p>
            <a:pPr algn="ctr">
              <a:lnSpc>
                <a:spcPts val="1679"/>
              </a:lnSpc>
            </a:pPr>
            <a:r>
              <a:rPr lang="en-US" sz="1200">
                <a:solidFill>
                  <a:srgbClr val="000000"/>
                </a:solidFill>
                <a:latin typeface="Open Sans Light"/>
              </a:rPr>
              <a:t>You might teach your Nanna how to FaceTime or you might cook a meal for a neighbour.   </a:t>
            </a:r>
          </a:p>
          <a:p>
            <a:pPr algn="ctr">
              <a:lnSpc>
                <a:spcPts val="1679"/>
              </a:lnSpc>
            </a:pPr>
            <a:r>
              <a:rPr lang="en-US" sz="1200">
                <a:solidFill>
                  <a:srgbClr val="000000"/>
                </a:solidFill>
                <a:latin typeface="Open Sans Light"/>
              </a:rPr>
              <a:t>It needs to be a sharing of your abilities or knowledge.  </a:t>
            </a:r>
          </a:p>
        </p:txBody>
      </p:sp>
      <p:sp>
        <p:nvSpPr>
          <p:cNvPr id="3" name="TextBox 3"/>
          <p:cNvSpPr txBox="1"/>
          <p:nvPr/>
        </p:nvSpPr>
        <p:spPr>
          <a:xfrm>
            <a:off x="365760" y="346710"/>
            <a:ext cx="91112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6</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365760" y="1060065"/>
            <a:ext cx="4754880" cy="1157290"/>
            <a:chOff x="0" y="0"/>
            <a:chExt cx="6339840" cy="1543053"/>
          </a:xfrm>
        </p:grpSpPr>
        <p:sp>
          <p:nvSpPr>
            <p:cNvPr id="3" name="TextBox 3"/>
            <p:cNvSpPr txBox="1"/>
            <p:nvPr/>
          </p:nvSpPr>
          <p:spPr>
            <a:xfrm>
              <a:off x="0" y="38100"/>
              <a:ext cx="6339840" cy="855980"/>
            </a:xfrm>
            <a:prstGeom prst="rect">
              <a:avLst/>
            </a:prstGeom>
          </p:spPr>
          <p:txBody>
            <a:bodyPr lIns="0" tIns="0" rIns="0" bIns="0" rtlCol="0" anchor="t">
              <a:spAutoFit/>
            </a:bodyPr>
            <a:lstStyle/>
            <a:p>
              <a:pPr algn="ctr">
                <a:lnSpc>
                  <a:spcPts val="2400"/>
                </a:lnSpc>
              </a:pPr>
              <a:r>
                <a:rPr lang="en-US" sz="2400">
                  <a:solidFill>
                    <a:srgbClr val="4F1964"/>
                  </a:solidFill>
                  <a:latin typeface="Aileron Heavy"/>
                </a:rPr>
                <a:t>Drop in to visit someone for no particular reason </a:t>
              </a:r>
            </a:p>
          </p:txBody>
        </p:sp>
        <p:sp>
          <p:nvSpPr>
            <p:cNvPr id="4" name="TextBox 4"/>
            <p:cNvSpPr txBox="1"/>
            <p:nvPr/>
          </p:nvSpPr>
          <p:spPr>
            <a:xfrm>
              <a:off x="0" y="1224417"/>
              <a:ext cx="6339840" cy="318636"/>
            </a:xfrm>
            <a:prstGeom prst="rect">
              <a:avLst/>
            </a:prstGeom>
          </p:spPr>
          <p:txBody>
            <a:bodyPr lIns="0" tIns="0" rIns="0" bIns="0" rtlCol="0" anchor="t">
              <a:spAutoFit/>
            </a:bodyPr>
            <a:lstStyle/>
            <a:p>
              <a:pPr algn="ctr">
                <a:lnSpc>
                  <a:spcPts val="1792"/>
                </a:lnSpc>
              </a:pPr>
              <a:r>
                <a:rPr lang="en-US" sz="1792">
                  <a:solidFill>
                    <a:srgbClr val="E6AFFC"/>
                  </a:solidFill>
                  <a:latin typeface="Aileron Regular"/>
                </a:rPr>
                <a:t>Resist the urge to make up an excuse</a:t>
              </a:r>
            </a:p>
          </p:txBody>
        </p:sp>
      </p:grpSp>
      <p:grpSp>
        <p:nvGrpSpPr>
          <p:cNvPr id="5" name="Group 5"/>
          <p:cNvGrpSpPr>
            <a:grpSpLocks noChangeAspect="1"/>
          </p:cNvGrpSpPr>
          <p:nvPr/>
        </p:nvGrpSpPr>
        <p:grpSpPr>
          <a:xfrm rot="-4225551">
            <a:off x="2499499" y="-3478861"/>
            <a:ext cx="3865319" cy="3865319"/>
            <a:chOff x="0" y="0"/>
            <a:chExt cx="6350000" cy="6350000"/>
          </a:xfrm>
        </p:grpSpPr>
        <p:sp>
          <p:nvSpPr>
            <p:cNvPr id="6" name="Freeform 6"/>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AED768"/>
            </a:solidFill>
          </p:spPr>
        </p:sp>
      </p:grpSp>
      <p:grpSp>
        <p:nvGrpSpPr>
          <p:cNvPr id="7" name="Group 7"/>
          <p:cNvGrpSpPr>
            <a:grpSpLocks noChangeAspect="1"/>
          </p:cNvGrpSpPr>
          <p:nvPr/>
        </p:nvGrpSpPr>
        <p:grpSpPr>
          <a:xfrm rot="1235315">
            <a:off x="4747315" y="1250766"/>
            <a:ext cx="3850346" cy="3850346"/>
            <a:chOff x="0" y="0"/>
            <a:chExt cx="6350000" cy="6350000"/>
          </a:xfrm>
        </p:grpSpPr>
        <p:sp>
          <p:nvSpPr>
            <p:cNvPr id="8" name="Freeform 8"/>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sp>
        <p:nvSpPr>
          <p:cNvPr id="9" name="TextBox 9"/>
          <p:cNvSpPr txBox="1"/>
          <p:nvPr/>
        </p:nvSpPr>
        <p:spPr>
          <a:xfrm>
            <a:off x="365760" y="346710"/>
            <a:ext cx="91112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7</a:t>
            </a:r>
          </a:p>
        </p:txBody>
      </p:sp>
      <p:pic>
        <p:nvPicPr>
          <p:cNvPr id="10" name="Picture 10"/>
          <p:cNvPicPr>
            <a:picLocks noChangeAspect="1"/>
          </p:cNvPicPr>
          <p:nvPr/>
        </p:nvPicPr>
        <p:blipFill>
          <a:blip r:embed="rId2"/>
          <a:srcRect l="3027" r="1565" b="2555"/>
          <a:stretch>
            <a:fillRect/>
          </a:stretch>
        </p:blipFill>
        <p:spPr>
          <a:xfrm>
            <a:off x="365760" y="2845062"/>
            <a:ext cx="1597938" cy="446778"/>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986790"/>
            <a:ext cx="4754880" cy="166497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It really makes a statement when we feel comfortable and connected enough to someone to just drop in to see them. </a:t>
            </a:r>
          </a:p>
          <a:p>
            <a:pPr algn="ctr">
              <a:lnSpc>
                <a:spcPts val="1679"/>
              </a:lnSpc>
            </a:pPr>
            <a:r>
              <a:rPr lang="en-US" sz="1200">
                <a:solidFill>
                  <a:srgbClr val="000000"/>
                </a:solidFill>
                <a:latin typeface="Open Sans Light"/>
              </a:rPr>
              <a:t>It says that you believe you are welcome and it says you were thinking of them and wanted to spend time together. </a:t>
            </a:r>
          </a:p>
          <a:p>
            <a:pPr algn="ctr">
              <a:lnSpc>
                <a:spcPts val="1679"/>
              </a:lnSpc>
            </a:pPr>
            <a:r>
              <a:rPr lang="en-US" sz="1200">
                <a:solidFill>
                  <a:srgbClr val="000000"/>
                </a:solidFill>
                <a:latin typeface="Open Sans Light"/>
              </a:rPr>
              <a:t>Before mobile phones this was a fairly common practice, but now we tend to text or call, but the drop-in has died out. </a:t>
            </a:r>
          </a:p>
          <a:p>
            <a:pPr algn="ctr">
              <a:lnSpc>
                <a:spcPts val="1679"/>
              </a:lnSpc>
            </a:pPr>
            <a:r>
              <a:rPr lang="en-US" sz="1200">
                <a:solidFill>
                  <a:srgbClr val="000000"/>
                </a:solidFill>
                <a:latin typeface="Open Sans Light"/>
              </a:rPr>
              <a:t>If you feel it's more appropriate, you might check with them </a:t>
            </a:r>
            <a:r>
              <a:rPr lang="en-US" sz="1200">
                <a:solidFill>
                  <a:srgbClr val="000000"/>
                </a:solidFill>
                <a:latin typeface="Open Sans Light Italics"/>
              </a:rPr>
              <a:t>just</a:t>
            </a:r>
            <a:r>
              <a:rPr lang="en-US" sz="1200">
                <a:solidFill>
                  <a:srgbClr val="000000"/>
                </a:solidFill>
                <a:latin typeface="Open Sans Light"/>
              </a:rPr>
              <a:t> before you drop in, but try to make it as spontaneous as you can  </a:t>
            </a:r>
          </a:p>
        </p:txBody>
      </p:sp>
      <p:sp>
        <p:nvSpPr>
          <p:cNvPr id="3" name="TextBox 3"/>
          <p:cNvSpPr txBox="1"/>
          <p:nvPr/>
        </p:nvSpPr>
        <p:spPr>
          <a:xfrm>
            <a:off x="365760" y="346710"/>
            <a:ext cx="91112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7</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99499" y="-3478861"/>
            <a:ext cx="3865319" cy="3865319"/>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AED768"/>
            </a:solidFill>
          </p:spPr>
        </p:sp>
      </p:grpSp>
      <p:grpSp>
        <p:nvGrpSpPr>
          <p:cNvPr id="4" name="Group 4"/>
          <p:cNvGrpSpPr>
            <a:grpSpLocks noChangeAspect="1"/>
          </p:cNvGrpSpPr>
          <p:nvPr/>
        </p:nvGrpSpPr>
        <p:grpSpPr>
          <a:xfrm rot="1235315">
            <a:off x="4747315" y="1250766"/>
            <a:ext cx="3850346" cy="3850346"/>
            <a:chOff x="0" y="0"/>
            <a:chExt cx="6350000" cy="6350000"/>
          </a:xfrm>
        </p:grpSpPr>
        <p:sp>
          <p:nvSpPr>
            <p:cNvPr id="5" name="Freeform 5"/>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grpSp>
        <p:nvGrpSpPr>
          <p:cNvPr id="6" name="Group 6"/>
          <p:cNvGrpSpPr/>
          <p:nvPr/>
        </p:nvGrpSpPr>
        <p:grpSpPr>
          <a:xfrm>
            <a:off x="408366" y="870401"/>
            <a:ext cx="4669667" cy="1379301"/>
            <a:chOff x="0" y="0"/>
            <a:chExt cx="6226223" cy="1839068"/>
          </a:xfrm>
        </p:grpSpPr>
        <p:sp>
          <p:nvSpPr>
            <p:cNvPr id="7" name="TextBox 7"/>
            <p:cNvSpPr txBox="1"/>
            <p:nvPr/>
          </p:nvSpPr>
          <p:spPr>
            <a:xfrm>
              <a:off x="0" y="38100"/>
              <a:ext cx="6226223" cy="855980"/>
            </a:xfrm>
            <a:prstGeom prst="rect">
              <a:avLst/>
            </a:prstGeom>
          </p:spPr>
          <p:txBody>
            <a:bodyPr lIns="0" tIns="0" rIns="0" bIns="0" rtlCol="0" anchor="t">
              <a:spAutoFit/>
            </a:bodyPr>
            <a:lstStyle/>
            <a:p>
              <a:pPr algn="ctr">
                <a:lnSpc>
                  <a:spcPts val="2400"/>
                </a:lnSpc>
              </a:pPr>
              <a:r>
                <a:rPr lang="en-US" sz="2400">
                  <a:solidFill>
                    <a:srgbClr val="4F1964"/>
                  </a:solidFill>
                  <a:latin typeface="Aileron Heavy"/>
                </a:rPr>
                <a:t>Invite someone new out / over for a meal  </a:t>
              </a:r>
            </a:p>
          </p:txBody>
        </p:sp>
        <p:sp>
          <p:nvSpPr>
            <p:cNvPr id="8" name="TextBox 8"/>
            <p:cNvSpPr txBox="1"/>
            <p:nvPr/>
          </p:nvSpPr>
          <p:spPr>
            <a:xfrm>
              <a:off x="0" y="1224417"/>
              <a:ext cx="6226223" cy="614650"/>
            </a:xfrm>
            <a:prstGeom prst="rect">
              <a:avLst/>
            </a:prstGeom>
          </p:spPr>
          <p:txBody>
            <a:bodyPr lIns="0" tIns="0" rIns="0" bIns="0" rtlCol="0" anchor="t">
              <a:spAutoFit/>
            </a:bodyPr>
            <a:lstStyle/>
            <a:p>
              <a:pPr algn="ctr">
                <a:lnSpc>
                  <a:spcPts val="1792"/>
                </a:lnSpc>
              </a:pPr>
              <a:r>
                <a:rPr lang="en-US" sz="1792">
                  <a:solidFill>
                    <a:srgbClr val="E6AFFC"/>
                  </a:solidFill>
                  <a:latin typeface="Aileron Regular"/>
                </a:rPr>
                <a:t>Take a casual acquaintance connection to the next level</a:t>
              </a:r>
            </a:p>
          </p:txBody>
        </p:sp>
      </p:grpSp>
      <p:sp>
        <p:nvSpPr>
          <p:cNvPr id="9" name="TextBox 9"/>
          <p:cNvSpPr txBox="1"/>
          <p:nvPr/>
        </p:nvSpPr>
        <p:spPr>
          <a:xfrm>
            <a:off x="365760" y="346710"/>
            <a:ext cx="91112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8</a:t>
            </a:r>
          </a:p>
        </p:txBody>
      </p:sp>
      <p:pic>
        <p:nvPicPr>
          <p:cNvPr id="10" name="Picture 10"/>
          <p:cNvPicPr>
            <a:picLocks noChangeAspect="1"/>
          </p:cNvPicPr>
          <p:nvPr/>
        </p:nvPicPr>
        <p:blipFill>
          <a:blip r:embed="rId2"/>
          <a:srcRect l="3027" r="1565" b="2555"/>
          <a:stretch>
            <a:fillRect/>
          </a:stretch>
        </p:blipFill>
        <p:spPr>
          <a:xfrm>
            <a:off x="365760" y="2845062"/>
            <a:ext cx="1597938" cy="446778"/>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091565"/>
            <a:ext cx="4754880" cy="14554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Is there someone in your life whom you have a casual acquaintance connection with, but you think you could be better friends? </a:t>
            </a:r>
          </a:p>
          <a:p>
            <a:pPr algn="ctr">
              <a:lnSpc>
                <a:spcPts val="1679"/>
              </a:lnSpc>
            </a:pPr>
            <a:r>
              <a:rPr lang="en-US" sz="1200">
                <a:solidFill>
                  <a:srgbClr val="000000"/>
                </a:solidFill>
                <a:latin typeface="Open Sans Light"/>
              </a:rPr>
              <a:t>It's easy to get stuck in the acquaintance zone. In order to become freinds someone needs to make the first move. Will it be you? </a:t>
            </a:r>
          </a:p>
          <a:p>
            <a:pPr algn="ctr">
              <a:lnSpc>
                <a:spcPts val="1679"/>
              </a:lnSpc>
            </a:pPr>
            <a:r>
              <a:rPr lang="en-US" sz="1200">
                <a:solidFill>
                  <a:srgbClr val="000000"/>
                </a:solidFill>
                <a:latin typeface="Open Sans Light"/>
              </a:rPr>
              <a:t>It doesn't have to be a meal, it could be a drink, a walk or even agreeing to meet at the dog park together next time instead of just bumping into each other  </a:t>
            </a:r>
          </a:p>
        </p:txBody>
      </p:sp>
      <p:sp>
        <p:nvSpPr>
          <p:cNvPr id="3" name="TextBox 3"/>
          <p:cNvSpPr txBox="1"/>
          <p:nvPr/>
        </p:nvSpPr>
        <p:spPr>
          <a:xfrm>
            <a:off x="365760" y="346710"/>
            <a:ext cx="91112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8</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330207"/>
            <a:ext cx="4754880" cy="621030"/>
          </a:xfrm>
          <a:prstGeom prst="rect">
            <a:avLst/>
          </a:prstGeom>
        </p:spPr>
        <p:txBody>
          <a:bodyPr lIns="0" tIns="0" rIns="0" bIns="0" rtlCol="0" anchor="t">
            <a:spAutoFit/>
          </a:bodyPr>
          <a:lstStyle/>
          <a:p>
            <a:pPr algn="ctr">
              <a:lnSpc>
                <a:spcPts val="2520"/>
              </a:lnSpc>
            </a:pPr>
            <a:r>
              <a:rPr lang="en-US" sz="1800">
                <a:solidFill>
                  <a:srgbClr val="E6AFFC"/>
                </a:solidFill>
                <a:latin typeface="Aileron Heavy"/>
              </a:rPr>
              <a:t>Is there someone you have lost touch with? Why not reach out </a:t>
            </a:r>
          </a:p>
        </p:txBody>
      </p:sp>
      <p:sp>
        <p:nvSpPr>
          <p:cNvPr id="3" name="TextBox 3"/>
          <p:cNvSpPr txBox="1"/>
          <p:nvPr/>
        </p:nvSpPr>
        <p:spPr>
          <a:xfrm>
            <a:off x="365760" y="962542"/>
            <a:ext cx="4754880" cy="405765"/>
          </a:xfrm>
          <a:prstGeom prst="rect">
            <a:avLst/>
          </a:prstGeom>
        </p:spPr>
        <p:txBody>
          <a:bodyPr lIns="0" tIns="0" rIns="0" bIns="0" rtlCol="0" anchor="t">
            <a:spAutoFit/>
          </a:bodyPr>
          <a:lstStyle/>
          <a:p>
            <a:pPr algn="ctr">
              <a:lnSpc>
                <a:spcPts val="3359"/>
              </a:lnSpc>
            </a:pPr>
            <a:r>
              <a:rPr lang="en-US" sz="2400">
                <a:solidFill>
                  <a:srgbClr val="4F1964"/>
                </a:solidFill>
                <a:latin typeface="Aileron Heavy"/>
              </a:rPr>
              <a:t>Re-connect with someone</a:t>
            </a:r>
          </a:p>
        </p:txBody>
      </p:sp>
      <p:grpSp>
        <p:nvGrpSpPr>
          <p:cNvPr id="4" name="Group 4"/>
          <p:cNvGrpSpPr>
            <a:grpSpLocks noChangeAspect="1"/>
          </p:cNvGrpSpPr>
          <p:nvPr/>
        </p:nvGrpSpPr>
        <p:grpSpPr>
          <a:xfrm rot="1235315">
            <a:off x="4747315" y="1250766"/>
            <a:ext cx="3850346" cy="3850346"/>
            <a:chOff x="0" y="0"/>
            <a:chExt cx="6350000" cy="6350000"/>
          </a:xfrm>
        </p:grpSpPr>
        <p:sp>
          <p:nvSpPr>
            <p:cNvPr id="5" name="Freeform 5"/>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grpSp>
        <p:nvGrpSpPr>
          <p:cNvPr id="6" name="Group 6"/>
          <p:cNvGrpSpPr>
            <a:grpSpLocks noChangeAspect="1"/>
          </p:cNvGrpSpPr>
          <p:nvPr/>
        </p:nvGrpSpPr>
        <p:grpSpPr>
          <a:xfrm rot="-4225551">
            <a:off x="2499499" y="-3478861"/>
            <a:ext cx="3865319" cy="3865319"/>
            <a:chOff x="0" y="0"/>
            <a:chExt cx="6350000" cy="6350000"/>
          </a:xfrm>
        </p:grpSpPr>
        <p:sp>
          <p:nvSpPr>
            <p:cNvPr id="7" name="Freeform 7"/>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AED768"/>
            </a:solidFill>
          </p:spPr>
        </p:sp>
      </p:grpSp>
      <p:sp>
        <p:nvSpPr>
          <p:cNvPr id="8" name="TextBox 8"/>
          <p:cNvSpPr txBox="1"/>
          <p:nvPr/>
        </p:nvSpPr>
        <p:spPr>
          <a:xfrm>
            <a:off x="365760" y="346710"/>
            <a:ext cx="91112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9</a:t>
            </a:r>
          </a:p>
        </p:txBody>
      </p:sp>
      <p:pic>
        <p:nvPicPr>
          <p:cNvPr id="9" name="Picture 9"/>
          <p:cNvPicPr>
            <a:picLocks noChangeAspect="1"/>
          </p:cNvPicPr>
          <p:nvPr/>
        </p:nvPicPr>
        <p:blipFill>
          <a:blip r:embed="rId2"/>
          <a:srcRect l="3027" r="1565" b="2555"/>
          <a:stretch>
            <a:fillRect/>
          </a:stretch>
        </p:blipFill>
        <p:spPr>
          <a:xfrm>
            <a:off x="365760" y="2845062"/>
            <a:ext cx="1597938" cy="446778"/>
          </a:xfrm>
          <a:prstGeom prst="rect">
            <a:avLst/>
          </a:prstGeom>
        </p:spPr>
      </p:pic>
      <p:sp>
        <p:nvSpPr>
          <p:cNvPr id="10" name="TextBox 10"/>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584644"/>
            <a:ext cx="4754880" cy="6172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What made you lose touch with this person? </a:t>
            </a:r>
          </a:p>
          <a:p>
            <a:pPr algn="ctr">
              <a:lnSpc>
                <a:spcPts val="1679"/>
              </a:lnSpc>
            </a:pPr>
            <a:r>
              <a:rPr lang="en-US" sz="1200">
                <a:solidFill>
                  <a:srgbClr val="000000"/>
                </a:solidFill>
                <a:latin typeface="Open Sans Light"/>
              </a:rPr>
              <a:t>Do you need to resolve any issues before you reconnect? </a:t>
            </a:r>
          </a:p>
          <a:p>
            <a:pPr algn="ctr">
              <a:lnSpc>
                <a:spcPts val="1679"/>
              </a:lnSpc>
            </a:pPr>
            <a:r>
              <a:rPr lang="en-US" sz="1200">
                <a:solidFill>
                  <a:srgbClr val="000000"/>
                </a:solidFill>
                <a:latin typeface="Open Sans Light"/>
              </a:rPr>
              <a:t>How will you do it? </a:t>
            </a:r>
          </a:p>
        </p:txBody>
      </p:sp>
      <p:sp>
        <p:nvSpPr>
          <p:cNvPr id="3" name="TextBox 3"/>
          <p:cNvSpPr txBox="1"/>
          <p:nvPr/>
        </p:nvSpPr>
        <p:spPr>
          <a:xfrm>
            <a:off x="365760" y="346710"/>
            <a:ext cx="91112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9</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802087"/>
            <a:ext cx="4754880" cy="824865"/>
          </a:xfrm>
          <a:prstGeom prst="rect">
            <a:avLst/>
          </a:prstGeom>
        </p:spPr>
        <p:txBody>
          <a:bodyPr lIns="0" tIns="0" rIns="0" bIns="0" rtlCol="0" anchor="t">
            <a:spAutoFit/>
          </a:bodyPr>
          <a:lstStyle/>
          <a:p>
            <a:pPr algn="ctr">
              <a:lnSpc>
                <a:spcPts val="3359"/>
              </a:lnSpc>
            </a:pPr>
            <a:r>
              <a:rPr lang="en-US" sz="2400">
                <a:solidFill>
                  <a:srgbClr val="4F1964"/>
                </a:solidFill>
                <a:latin typeface="Aileron Heavy"/>
              </a:rPr>
              <a:t>Learn from someone who has a different opinion</a:t>
            </a:r>
          </a:p>
        </p:txBody>
      </p:sp>
      <p:grpSp>
        <p:nvGrpSpPr>
          <p:cNvPr id="3" name="Group 3"/>
          <p:cNvGrpSpPr>
            <a:grpSpLocks noChangeAspect="1"/>
          </p:cNvGrpSpPr>
          <p:nvPr/>
        </p:nvGrpSpPr>
        <p:grpSpPr>
          <a:xfrm rot="1235315">
            <a:off x="4747315" y="1250766"/>
            <a:ext cx="3850346" cy="3850346"/>
            <a:chOff x="0" y="0"/>
            <a:chExt cx="6350000" cy="6350000"/>
          </a:xfrm>
        </p:grpSpPr>
        <p:sp>
          <p:nvSpPr>
            <p:cNvPr id="4" name="Freeform 4"/>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sp>
        <p:nvSpPr>
          <p:cNvPr id="5" name="TextBox 5"/>
          <p:cNvSpPr txBox="1"/>
          <p:nvPr/>
        </p:nvSpPr>
        <p:spPr>
          <a:xfrm>
            <a:off x="365760" y="1588852"/>
            <a:ext cx="4617228" cy="621030"/>
          </a:xfrm>
          <a:prstGeom prst="rect">
            <a:avLst/>
          </a:prstGeom>
        </p:spPr>
        <p:txBody>
          <a:bodyPr lIns="0" tIns="0" rIns="0" bIns="0" rtlCol="0" anchor="t">
            <a:spAutoFit/>
          </a:bodyPr>
          <a:lstStyle/>
          <a:p>
            <a:pPr algn="ctr">
              <a:lnSpc>
                <a:spcPts val="2520"/>
              </a:lnSpc>
            </a:pPr>
            <a:r>
              <a:rPr lang="en-US" sz="1800">
                <a:solidFill>
                  <a:srgbClr val="E6AFFC"/>
                </a:solidFill>
                <a:latin typeface="Aileron Heavy"/>
              </a:rPr>
              <a:t>Listen to their views without interruption or judgement </a:t>
            </a:r>
          </a:p>
        </p:txBody>
      </p:sp>
      <p:grpSp>
        <p:nvGrpSpPr>
          <p:cNvPr id="6" name="Group 6"/>
          <p:cNvGrpSpPr>
            <a:grpSpLocks noChangeAspect="1"/>
          </p:cNvGrpSpPr>
          <p:nvPr/>
        </p:nvGrpSpPr>
        <p:grpSpPr>
          <a:xfrm rot="-4225551">
            <a:off x="2499499" y="-3478861"/>
            <a:ext cx="3865319" cy="3865319"/>
            <a:chOff x="0" y="0"/>
            <a:chExt cx="6350000" cy="6350000"/>
          </a:xfrm>
        </p:grpSpPr>
        <p:sp>
          <p:nvSpPr>
            <p:cNvPr id="7" name="Freeform 7"/>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AED768"/>
            </a:solidFill>
          </p:spPr>
        </p:sp>
      </p:grpSp>
      <p:sp>
        <p:nvSpPr>
          <p:cNvPr id="8" name="TextBox 8"/>
          <p:cNvSpPr txBox="1"/>
          <p:nvPr/>
        </p:nvSpPr>
        <p:spPr>
          <a:xfrm>
            <a:off x="322302" y="346710"/>
            <a:ext cx="998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10</a:t>
            </a:r>
          </a:p>
        </p:txBody>
      </p:sp>
      <p:pic>
        <p:nvPicPr>
          <p:cNvPr id="9" name="Picture 9"/>
          <p:cNvPicPr>
            <a:picLocks noChangeAspect="1"/>
          </p:cNvPicPr>
          <p:nvPr/>
        </p:nvPicPr>
        <p:blipFill>
          <a:blip r:embed="rId2"/>
          <a:srcRect l="3027" r="1565" b="2555"/>
          <a:stretch>
            <a:fillRect/>
          </a:stretch>
        </p:blipFill>
        <p:spPr>
          <a:xfrm>
            <a:off x="365760" y="2845062"/>
            <a:ext cx="1597938" cy="446778"/>
          </a:xfrm>
          <a:prstGeom prst="rect">
            <a:avLst/>
          </a:prstGeom>
        </p:spPr>
      </p:pic>
      <p:sp>
        <p:nvSpPr>
          <p:cNvPr id="10" name="TextBox 10"/>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091565"/>
            <a:ext cx="4754880" cy="14554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How vulnerable are you willing to be? </a:t>
            </a:r>
          </a:p>
          <a:p>
            <a:pPr algn="ctr">
              <a:lnSpc>
                <a:spcPts val="1679"/>
              </a:lnSpc>
            </a:pPr>
            <a:r>
              <a:rPr lang="en-US" sz="1200">
                <a:solidFill>
                  <a:srgbClr val="000000"/>
                </a:solidFill>
                <a:latin typeface="Open Sans Light"/>
              </a:rPr>
              <a:t>Do you know what you're going to share? or maybe it's just about opening up more in general with your friends?  </a:t>
            </a:r>
          </a:p>
          <a:p>
            <a:pPr algn="ctr">
              <a:lnSpc>
                <a:spcPts val="1679"/>
              </a:lnSpc>
            </a:pPr>
            <a:r>
              <a:rPr lang="en-US" sz="1200">
                <a:solidFill>
                  <a:srgbClr val="000000"/>
                </a:solidFill>
                <a:latin typeface="Open Sans Light"/>
              </a:rPr>
              <a:t>It is O.K if you don't feel safe to do this with everyone, just do it with people you do feel safe with? </a:t>
            </a:r>
          </a:p>
          <a:p>
            <a:pPr algn="ctr">
              <a:lnSpc>
                <a:spcPts val="1679"/>
              </a:lnSpc>
            </a:pPr>
            <a:r>
              <a:rPr lang="en-US" sz="1200">
                <a:solidFill>
                  <a:srgbClr val="000000"/>
                </a:solidFill>
                <a:latin typeface="Open Sans Light"/>
              </a:rPr>
              <a:t>What do you notice? How does it impact on you and the other person? </a:t>
            </a:r>
          </a:p>
        </p:txBody>
      </p:sp>
      <p:sp>
        <p:nvSpPr>
          <p:cNvPr id="3" name="TextBox 3"/>
          <p:cNvSpPr txBox="1"/>
          <p:nvPr/>
        </p:nvSpPr>
        <p:spPr>
          <a:xfrm>
            <a:off x="365760" y="346710"/>
            <a:ext cx="91112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1</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091565"/>
            <a:ext cx="4754880" cy="14554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Can you see where they are coming from (even if you still have a different view)? </a:t>
            </a:r>
          </a:p>
          <a:p>
            <a:pPr algn="ctr">
              <a:lnSpc>
                <a:spcPts val="1679"/>
              </a:lnSpc>
            </a:pPr>
            <a:r>
              <a:rPr lang="en-US" sz="1200">
                <a:solidFill>
                  <a:srgbClr val="000000"/>
                </a:solidFill>
                <a:latin typeface="Open Sans Light"/>
              </a:rPr>
              <a:t>How did they come to see things this way? What are their core beliefs that led to their view? </a:t>
            </a:r>
          </a:p>
          <a:p>
            <a:pPr algn="ctr">
              <a:lnSpc>
                <a:spcPts val="1679"/>
              </a:lnSpc>
            </a:pPr>
            <a:r>
              <a:rPr lang="en-US" sz="1200">
                <a:solidFill>
                  <a:srgbClr val="000000"/>
                </a:solidFill>
                <a:latin typeface="Open Sans Light"/>
              </a:rPr>
              <a:t>If you had the same life experiences as them, is it possible that you could have formed these same ideas? </a:t>
            </a:r>
          </a:p>
          <a:p>
            <a:pPr algn="ctr">
              <a:lnSpc>
                <a:spcPts val="1679"/>
              </a:lnSpc>
            </a:pPr>
            <a:r>
              <a:rPr lang="en-US" sz="1200">
                <a:solidFill>
                  <a:srgbClr val="000000"/>
                </a:solidFill>
                <a:latin typeface="Open Sans Light"/>
              </a:rPr>
              <a:t>What can you appreciate about their ideas?   </a:t>
            </a:r>
          </a:p>
        </p:txBody>
      </p:sp>
      <p:sp>
        <p:nvSpPr>
          <p:cNvPr id="3" name="TextBox 3"/>
          <p:cNvSpPr txBox="1"/>
          <p:nvPr/>
        </p:nvSpPr>
        <p:spPr>
          <a:xfrm>
            <a:off x="322302" y="346710"/>
            <a:ext cx="998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10</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874634"/>
            <a:ext cx="4754880" cy="824865"/>
          </a:xfrm>
          <a:prstGeom prst="rect">
            <a:avLst/>
          </a:prstGeom>
        </p:spPr>
        <p:txBody>
          <a:bodyPr lIns="0" tIns="0" rIns="0" bIns="0" rtlCol="0" anchor="t">
            <a:spAutoFit/>
          </a:bodyPr>
          <a:lstStyle/>
          <a:p>
            <a:pPr algn="ctr">
              <a:lnSpc>
                <a:spcPts val="3359"/>
              </a:lnSpc>
            </a:pPr>
            <a:r>
              <a:rPr lang="en-US" sz="2400">
                <a:solidFill>
                  <a:srgbClr val="4F1964"/>
                </a:solidFill>
                <a:latin typeface="Aileron Heavy"/>
              </a:rPr>
              <a:t>Become a regular at a local business </a:t>
            </a:r>
          </a:p>
        </p:txBody>
      </p:sp>
      <p:grpSp>
        <p:nvGrpSpPr>
          <p:cNvPr id="3" name="Group 3"/>
          <p:cNvGrpSpPr>
            <a:grpSpLocks noChangeAspect="1"/>
          </p:cNvGrpSpPr>
          <p:nvPr/>
        </p:nvGrpSpPr>
        <p:grpSpPr>
          <a:xfrm rot="1235315">
            <a:off x="4747315" y="1250766"/>
            <a:ext cx="3850346" cy="3850346"/>
            <a:chOff x="0" y="0"/>
            <a:chExt cx="6350000" cy="6350000"/>
          </a:xfrm>
        </p:grpSpPr>
        <p:sp>
          <p:nvSpPr>
            <p:cNvPr id="4" name="Freeform 4"/>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sp>
        <p:nvSpPr>
          <p:cNvPr id="5" name="TextBox 5"/>
          <p:cNvSpPr txBox="1"/>
          <p:nvPr/>
        </p:nvSpPr>
        <p:spPr>
          <a:xfrm>
            <a:off x="365760" y="1661399"/>
            <a:ext cx="4532015" cy="621030"/>
          </a:xfrm>
          <a:prstGeom prst="rect">
            <a:avLst/>
          </a:prstGeom>
        </p:spPr>
        <p:txBody>
          <a:bodyPr lIns="0" tIns="0" rIns="0" bIns="0" rtlCol="0" anchor="t">
            <a:spAutoFit/>
          </a:bodyPr>
          <a:lstStyle/>
          <a:p>
            <a:pPr algn="ctr">
              <a:lnSpc>
                <a:spcPts val="2520"/>
              </a:lnSpc>
            </a:pPr>
            <a:r>
              <a:rPr lang="en-US" sz="1800">
                <a:solidFill>
                  <a:srgbClr val="E6AFFC"/>
                </a:solidFill>
                <a:latin typeface="Aileron Heavy"/>
              </a:rPr>
              <a:t>Visit  the same place every day and make a point of saying hello to the staff</a:t>
            </a:r>
          </a:p>
        </p:txBody>
      </p:sp>
      <p:grpSp>
        <p:nvGrpSpPr>
          <p:cNvPr id="6" name="Group 6"/>
          <p:cNvGrpSpPr>
            <a:grpSpLocks noChangeAspect="1"/>
          </p:cNvGrpSpPr>
          <p:nvPr/>
        </p:nvGrpSpPr>
        <p:grpSpPr>
          <a:xfrm rot="-4225551">
            <a:off x="2499499" y="-3478861"/>
            <a:ext cx="3865319" cy="3865319"/>
            <a:chOff x="0" y="0"/>
            <a:chExt cx="6350000" cy="6350000"/>
          </a:xfrm>
        </p:grpSpPr>
        <p:sp>
          <p:nvSpPr>
            <p:cNvPr id="7" name="Freeform 7"/>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AED768"/>
            </a:solidFill>
          </p:spPr>
        </p:sp>
      </p:grpSp>
      <p:sp>
        <p:nvSpPr>
          <p:cNvPr id="8" name="TextBox 8"/>
          <p:cNvSpPr txBox="1"/>
          <p:nvPr/>
        </p:nvSpPr>
        <p:spPr>
          <a:xfrm>
            <a:off x="322302" y="346710"/>
            <a:ext cx="998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11</a:t>
            </a:r>
          </a:p>
        </p:txBody>
      </p:sp>
      <p:pic>
        <p:nvPicPr>
          <p:cNvPr id="9" name="Picture 9"/>
          <p:cNvPicPr>
            <a:picLocks noChangeAspect="1"/>
          </p:cNvPicPr>
          <p:nvPr/>
        </p:nvPicPr>
        <p:blipFill>
          <a:blip r:embed="rId2"/>
          <a:srcRect l="3027" r="1565" b="2555"/>
          <a:stretch>
            <a:fillRect/>
          </a:stretch>
        </p:blipFill>
        <p:spPr>
          <a:xfrm>
            <a:off x="365760" y="2845062"/>
            <a:ext cx="1597938" cy="446778"/>
          </a:xfrm>
          <a:prstGeom prst="rect">
            <a:avLst/>
          </a:prstGeom>
        </p:spPr>
      </p:pic>
      <p:sp>
        <p:nvSpPr>
          <p:cNvPr id="10" name="TextBox 10"/>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301115"/>
            <a:ext cx="4754880" cy="10363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This is about creating connections with the wider community. </a:t>
            </a:r>
          </a:p>
          <a:p>
            <a:pPr algn="ctr">
              <a:lnSpc>
                <a:spcPts val="1679"/>
              </a:lnSpc>
            </a:pPr>
            <a:r>
              <a:rPr lang="en-US" sz="1200">
                <a:solidFill>
                  <a:srgbClr val="000000"/>
                </a:solidFill>
                <a:latin typeface="Open Sans Light"/>
              </a:rPr>
              <a:t>Being seen and recognised at a local place of business can lead to deeper connections, but it is also just nice to feel connected to the local economy and village. </a:t>
            </a:r>
          </a:p>
          <a:p>
            <a:pPr algn="ctr">
              <a:lnSpc>
                <a:spcPts val="1679"/>
              </a:lnSpc>
            </a:pPr>
            <a:r>
              <a:rPr lang="en-US" sz="1200">
                <a:solidFill>
                  <a:srgbClr val="000000"/>
                </a:solidFill>
                <a:latin typeface="Open Sans Light"/>
              </a:rPr>
              <a:t>Plus you're supporting a local business too!  </a:t>
            </a:r>
          </a:p>
        </p:txBody>
      </p:sp>
      <p:sp>
        <p:nvSpPr>
          <p:cNvPr id="3" name="TextBox 3"/>
          <p:cNvSpPr txBox="1"/>
          <p:nvPr/>
        </p:nvSpPr>
        <p:spPr>
          <a:xfrm>
            <a:off x="365760" y="346710"/>
            <a:ext cx="998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11</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795976"/>
            <a:ext cx="4754880" cy="824865"/>
          </a:xfrm>
          <a:prstGeom prst="rect">
            <a:avLst/>
          </a:prstGeom>
        </p:spPr>
        <p:txBody>
          <a:bodyPr lIns="0" tIns="0" rIns="0" bIns="0" rtlCol="0" anchor="t">
            <a:spAutoFit/>
          </a:bodyPr>
          <a:lstStyle/>
          <a:p>
            <a:pPr algn="ctr">
              <a:lnSpc>
                <a:spcPts val="3359"/>
              </a:lnSpc>
            </a:pPr>
            <a:r>
              <a:rPr lang="en-US" sz="2400">
                <a:solidFill>
                  <a:srgbClr val="4F1964"/>
                </a:solidFill>
                <a:latin typeface="Aileron Heavy"/>
              </a:rPr>
              <a:t>Create your own connection challenge </a:t>
            </a:r>
          </a:p>
        </p:txBody>
      </p:sp>
      <p:grpSp>
        <p:nvGrpSpPr>
          <p:cNvPr id="3" name="Group 3"/>
          <p:cNvGrpSpPr>
            <a:grpSpLocks noChangeAspect="1"/>
          </p:cNvGrpSpPr>
          <p:nvPr/>
        </p:nvGrpSpPr>
        <p:grpSpPr>
          <a:xfrm rot="1235315">
            <a:off x="4747315" y="1250766"/>
            <a:ext cx="3850346" cy="3850346"/>
            <a:chOff x="0" y="0"/>
            <a:chExt cx="6350000" cy="6350000"/>
          </a:xfrm>
        </p:grpSpPr>
        <p:sp>
          <p:nvSpPr>
            <p:cNvPr id="4" name="Freeform 4"/>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sp>
        <p:nvSpPr>
          <p:cNvPr id="5" name="TextBox 5"/>
          <p:cNvSpPr txBox="1"/>
          <p:nvPr/>
        </p:nvSpPr>
        <p:spPr>
          <a:xfrm>
            <a:off x="365760" y="1582741"/>
            <a:ext cx="4754880" cy="935355"/>
          </a:xfrm>
          <a:prstGeom prst="rect">
            <a:avLst/>
          </a:prstGeom>
        </p:spPr>
        <p:txBody>
          <a:bodyPr lIns="0" tIns="0" rIns="0" bIns="0" rtlCol="0" anchor="t">
            <a:spAutoFit/>
          </a:bodyPr>
          <a:lstStyle/>
          <a:p>
            <a:pPr algn="ctr">
              <a:lnSpc>
                <a:spcPts val="2520"/>
              </a:lnSpc>
            </a:pPr>
            <a:r>
              <a:rPr lang="en-US" sz="1800">
                <a:solidFill>
                  <a:srgbClr val="E6AFFC"/>
                </a:solidFill>
                <a:latin typeface="Aileron Heavy"/>
              </a:rPr>
              <a:t>do you already have a connection challenge in your life? Why not use this round to work on it</a:t>
            </a:r>
          </a:p>
        </p:txBody>
      </p:sp>
      <p:grpSp>
        <p:nvGrpSpPr>
          <p:cNvPr id="6" name="Group 6"/>
          <p:cNvGrpSpPr>
            <a:grpSpLocks noChangeAspect="1"/>
          </p:cNvGrpSpPr>
          <p:nvPr/>
        </p:nvGrpSpPr>
        <p:grpSpPr>
          <a:xfrm rot="-4225551">
            <a:off x="2499499" y="-3478861"/>
            <a:ext cx="3865319" cy="3865319"/>
            <a:chOff x="0" y="0"/>
            <a:chExt cx="6350000" cy="6350000"/>
          </a:xfrm>
        </p:grpSpPr>
        <p:sp>
          <p:nvSpPr>
            <p:cNvPr id="7" name="Freeform 7"/>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AED768"/>
            </a:solidFill>
          </p:spPr>
        </p:sp>
      </p:grpSp>
      <p:sp>
        <p:nvSpPr>
          <p:cNvPr id="8" name="TextBox 8"/>
          <p:cNvSpPr txBox="1"/>
          <p:nvPr/>
        </p:nvSpPr>
        <p:spPr>
          <a:xfrm>
            <a:off x="322302" y="346710"/>
            <a:ext cx="998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12</a:t>
            </a:r>
          </a:p>
        </p:txBody>
      </p:sp>
      <p:pic>
        <p:nvPicPr>
          <p:cNvPr id="9" name="Picture 9"/>
          <p:cNvPicPr>
            <a:picLocks noChangeAspect="1"/>
          </p:cNvPicPr>
          <p:nvPr/>
        </p:nvPicPr>
        <p:blipFill>
          <a:blip r:embed="rId2"/>
          <a:srcRect l="3027" r="1565" b="2555"/>
          <a:stretch>
            <a:fillRect/>
          </a:stretch>
        </p:blipFill>
        <p:spPr>
          <a:xfrm>
            <a:off x="365760" y="2845062"/>
            <a:ext cx="1597938" cy="446778"/>
          </a:xfrm>
          <a:prstGeom prst="rect">
            <a:avLst/>
          </a:prstGeom>
        </p:spPr>
      </p:pic>
      <p:sp>
        <p:nvSpPr>
          <p:cNvPr id="10" name="TextBox 10"/>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22302" y="346710"/>
            <a:ext cx="998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12</a:t>
            </a:r>
          </a:p>
        </p:txBody>
      </p:sp>
      <p:sp>
        <p:nvSpPr>
          <p:cNvPr id="3" name="TextBox 3"/>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124230"/>
            <a:ext cx="4754880" cy="327660"/>
          </a:xfrm>
          <a:prstGeom prst="rect">
            <a:avLst/>
          </a:prstGeom>
        </p:spPr>
        <p:txBody>
          <a:bodyPr lIns="0" tIns="0" rIns="0" bIns="0" rtlCol="0" anchor="t">
            <a:spAutoFit/>
          </a:bodyPr>
          <a:lstStyle/>
          <a:p>
            <a:pPr algn="ctr">
              <a:lnSpc>
                <a:spcPts val="2400"/>
              </a:lnSpc>
            </a:pPr>
            <a:r>
              <a:rPr lang="en-US" sz="2400">
                <a:solidFill>
                  <a:srgbClr val="4F1964"/>
                </a:solidFill>
                <a:latin typeface="Aileron Heavy"/>
              </a:rPr>
              <a:t>Ask for help </a:t>
            </a:r>
          </a:p>
        </p:txBody>
      </p:sp>
      <p:sp>
        <p:nvSpPr>
          <p:cNvPr id="3" name="TextBox 3"/>
          <p:cNvSpPr txBox="1"/>
          <p:nvPr/>
        </p:nvSpPr>
        <p:spPr>
          <a:xfrm>
            <a:off x="365760" y="1489990"/>
            <a:ext cx="4754880" cy="451463"/>
          </a:xfrm>
          <a:prstGeom prst="rect">
            <a:avLst/>
          </a:prstGeom>
        </p:spPr>
        <p:txBody>
          <a:bodyPr lIns="0" tIns="0" rIns="0" bIns="0" rtlCol="0" anchor="t">
            <a:spAutoFit/>
          </a:bodyPr>
          <a:lstStyle/>
          <a:p>
            <a:pPr algn="ctr">
              <a:lnSpc>
                <a:spcPts val="1792"/>
              </a:lnSpc>
            </a:pPr>
            <a:r>
              <a:rPr lang="en-US" sz="1792">
                <a:solidFill>
                  <a:srgbClr val="E6AFFC"/>
                </a:solidFill>
                <a:latin typeface="Aileron Regular"/>
              </a:rPr>
              <a:t>Is there something you would like to do but don't know how? Ask someone for help</a:t>
            </a:r>
          </a:p>
        </p:txBody>
      </p:sp>
      <p:grpSp>
        <p:nvGrpSpPr>
          <p:cNvPr id="4" name="Group 4"/>
          <p:cNvGrpSpPr>
            <a:grpSpLocks noChangeAspect="1"/>
          </p:cNvGrpSpPr>
          <p:nvPr/>
        </p:nvGrpSpPr>
        <p:grpSpPr>
          <a:xfrm rot="-4225551">
            <a:off x="2499499" y="-3478861"/>
            <a:ext cx="3865319" cy="3865319"/>
            <a:chOff x="0" y="0"/>
            <a:chExt cx="6350000" cy="6350000"/>
          </a:xfrm>
        </p:grpSpPr>
        <p:sp>
          <p:nvSpPr>
            <p:cNvPr id="5" name="Freeform 5"/>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AED768"/>
            </a:solidFill>
          </p:spPr>
        </p:sp>
      </p:grpSp>
      <p:grpSp>
        <p:nvGrpSpPr>
          <p:cNvPr id="6" name="Group 6"/>
          <p:cNvGrpSpPr>
            <a:grpSpLocks noChangeAspect="1"/>
          </p:cNvGrpSpPr>
          <p:nvPr/>
        </p:nvGrpSpPr>
        <p:grpSpPr>
          <a:xfrm rot="1235315">
            <a:off x="4747315" y="1250766"/>
            <a:ext cx="3850346" cy="3850346"/>
            <a:chOff x="0" y="0"/>
            <a:chExt cx="6350000" cy="6350000"/>
          </a:xfrm>
        </p:grpSpPr>
        <p:sp>
          <p:nvSpPr>
            <p:cNvPr id="7" name="Freeform 7"/>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sp>
        <p:nvSpPr>
          <p:cNvPr id="8" name="TextBox 8"/>
          <p:cNvSpPr txBox="1"/>
          <p:nvPr/>
        </p:nvSpPr>
        <p:spPr>
          <a:xfrm>
            <a:off x="365760" y="346710"/>
            <a:ext cx="91112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2</a:t>
            </a:r>
          </a:p>
        </p:txBody>
      </p:sp>
      <p:pic>
        <p:nvPicPr>
          <p:cNvPr id="9" name="Picture 9"/>
          <p:cNvPicPr>
            <a:picLocks noChangeAspect="1"/>
          </p:cNvPicPr>
          <p:nvPr/>
        </p:nvPicPr>
        <p:blipFill>
          <a:blip r:embed="rId2"/>
          <a:srcRect l="3027" r="1565" b="2555"/>
          <a:stretch>
            <a:fillRect/>
          </a:stretch>
        </p:blipFill>
        <p:spPr>
          <a:xfrm>
            <a:off x="365760" y="2845062"/>
            <a:ext cx="1597938" cy="446778"/>
          </a:xfrm>
          <a:prstGeom prst="rect">
            <a:avLst/>
          </a:prstGeom>
        </p:spPr>
      </p:pic>
      <p:sp>
        <p:nvSpPr>
          <p:cNvPr id="10" name="TextBox 10"/>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196340"/>
            <a:ext cx="4754880" cy="124587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Resist the urge to be completely independent.</a:t>
            </a:r>
          </a:p>
          <a:p>
            <a:pPr algn="ctr">
              <a:lnSpc>
                <a:spcPts val="1679"/>
              </a:lnSpc>
            </a:pPr>
            <a:r>
              <a:rPr lang="en-US" sz="1200">
                <a:solidFill>
                  <a:srgbClr val="000000"/>
                </a:solidFill>
                <a:latin typeface="Open Sans Light"/>
              </a:rPr>
              <a:t>Lean into your sense of vulnerability and interconnectedness </a:t>
            </a:r>
          </a:p>
          <a:p>
            <a:pPr algn="ctr">
              <a:lnSpc>
                <a:spcPts val="1679"/>
              </a:lnSpc>
            </a:pPr>
            <a:r>
              <a:rPr lang="en-US" sz="1200">
                <a:solidFill>
                  <a:srgbClr val="000000"/>
                </a:solidFill>
                <a:latin typeface="Open Sans Light"/>
              </a:rPr>
              <a:t>Maybe you can offer to help the other person next time or pay it forward in some way </a:t>
            </a:r>
          </a:p>
          <a:p>
            <a:pPr algn="ctr">
              <a:lnSpc>
                <a:spcPts val="1679"/>
              </a:lnSpc>
            </a:pPr>
            <a:r>
              <a:rPr lang="en-US" sz="1200">
                <a:solidFill>
                  <a:srgbClr val="000000"/>
                </a:solidFill>
                <a:latin typeface="Open Sans Light"/>
              </a:rPr>
              <a:t>Notice how this changes your level of connection with this person. </a:t>
            </a:r>
          </a:p>
          <a:p>
            <a:pPr algn="ctr">
              <a:lnSpc>
                <a:spcPts val="1679"/>
              </a:lnSpc>
            </a:pPr>
            <a:r>
              <a:rPr lang="en-US" sz="1200">
                <a:solidFill>
                  <a:srgbClr val="000000"/>
                </a:solidFill>
                <a:latin typeface="Open Sans Light"/>
              </a:rPr>
              <a:t>How do you think the helper in this challenge will feel?  </a:t>
            </a:r>
          </a:p>
        </p:txBody>
      </p:sp>
      <p:sp>
        <p:nvSpPr>
          <p:cNvPr id="3" name="TextBox 3"/>
          <p:cNvSpPr txBox="1"/>
          <p:nvPr/>
        </p:nvSpPr>
        <p:spPr>
          <a:xfrm>
            <a:off x="365760" y="346710"/>
            <a:ext cx="91112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2</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804164"/>
            <a:ext cx="4701435" cy="229452"/>
          </a:xfrm>
          <a:prstGeom prst="rect">
            <a:avLst/>
          </a:prstGeom>
        </p:spPr>
        <p:txBody>
          <a:bodyPr lIns="0" tIns="0" rIns="0" bIns="0" rtlCol="0" anchor="t">
            <a:spAutoFit/>
          </a:bodyPr>
          <a:lstStyle/>
          <a:p>
            <a:pPr algn="ctr">
              <a:lnSpc>
                <a:spcPts val="1792"/>
              </a:lnSpc>
            </a:pPr>
            <a:r>
              <a:rPr lang="en-US" sz="1792">
                <a:solidFill>
                  <a:srgbClr val="E6AFFC"/>
                </a:solidFill>
                <a:latin typeface="Aileron Regular"/>
              </a:rPr>
              <a:t>It needs to be something real and genuine</a:t>
            </a:r>
          </a:p>
        </p:txBody>
      </p:sp>
      <p:sp>
        <p:nvSpPr>
          <p:cNvPr id="3" name="TextBox 3"/>
          <p:cNvSpPr txBox="1"/>
          <p:nvPr/>
        </p:nvSpPr>
        <p:spPr>
          <a:xfrm>
            <a:off x="365760" y="1091463"/>
            <a:ext cx="4754880" cy="632460"/>
          </a:xfrm>
          <a:prstGeom prst="rect">
            <a:avLst/>
          </a:prstGeom>
        </p:spPr>
        <p:txBody>
          <a:bodyPr lIns="0" tIns="0" rIns="0" bIns="0" rtlCol="0" anchor="t">
            <a:spAutoFit/>
          </a:bodyPr>
          <a:lstStyle/>
          <a:p>
            <a:pPr algn="ctr">
              <a:lnSpc>
                <a:spcPts val="2400"/>
              </a:lnSpc>
            </a:pPr>
            <a:r>
              <a:rPr lang="en-US" sz="2400">
                <a:solidFill>
                  <a:srgbClr val="4F1964"/>
                </a:solidFill>
                <a:latin typeface="Aileron Heavy"/>
              </a:rPr>
              <a:t>Offer a compliment or positive feedback </a:t>
            </a:r>
          </a:p>
        </p:txBody>
      </p:sp>
      <p:grpSp>
        <p:nvGrpSpPr>
          <p:cNvPr id="4" name="Group 4"/>
          <p:cNvGrpSpPr>
            <a:grpSpLocks noChangeAspect="1"/>
          </p:cNvGrpSpPr>
          <p:nvPr/>
        </p:nvGrpSpPr>
        <p:grpSpPr>
          <a:xfrm rot="-4225551">
            <a:off x="2499499" y="-3478861"/>
            <a:ext cx="3865319" cy="3865319"/>
            <a:chOff x="0" y="0"/>
            <a:chExt cx="6350000" cy="6350000"/>
          </a:xfrm>
        </p:grpSpPr>
        <p:sp>
          <p:nvSpPr>
            <p:cNvPr id="5" name="Freeform 5"/>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AED768"/>
            </a:solidFill>
          </p:spPr>
        </p:sp>
      </p:grpSp>
      <p:grpSp>
        <p:nvGrpSpPr>
          <p:cNvPr id="6" name="Group 6"/>
          <p:cNvGrpSpPr>
            <a:grpSpLocks noChangeAspect="1"/>
          </p:cNvGrpSpPr>
          <p:nvPr/>
        </p:nvGrpSpPr>
        <p:grpSpPr>
          <a:xfrm rot="1235315">
            <a:off x="4747315" y="1250766"/>
            <a:ext cx="3850346" cy="3850346"/>
            <a:chOff x="0" y="0"/>
            <a:chExt cx="6350000" cy="6350000"/>
          </a:xfrm>
        </p:grpSpPr>
        <p:sp>
          <p:nvSpPr>
            <p:cNvPr id="7" name="Freeform 7"/>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sp>
        <p:nvSpPr>
          <p:cNvPr id="8" name="TextBox 8"/>
          <p:cNvSpPr txBox="1"/>
          <p:nvPr/>
        </p:nvSpPr>
        <p:spPr>
          <a:xfrm>
            <a:off x="365760" y="346710"/>
            <a:ext cx="91112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3</a:t>
            </a:r>
          </a:p>
        </p:txBody>
      </p:sp>
      <p:pic>
        <p:nvPicPr>
          <p:cNvPr id="9" name="Picture 9"/>
          <p:cNvPicPr>
            <a:picLocks noChangeAspect="1"/>
          </p:cNvPicPr>
          <p:nvPr/>
        </p:nvPicPr>
        <p:blipFill>
          <a:blip r:embed="rId2"/>
          <a:srcRect l="3027" r="1565" b="2555"/>
          <a:stretch>
            <a:fillRect/>
          </a:stretch>
        </p:blipFill>
        <p:spPr>
          <a:xfrm>
            <a:off x="365760" y="2845062"/>
            <a:ext cx="1597938" cy="446778"/>
          </a:xfrm>
          <a:prstGeom prst="rect">
            <a:avLst/>
          </a:prstGeom>
        </p:spPr>
      </p:pic>
      <p:sp>
        <p:nvSpPr>
          <p:cNvPr id="10" name="TextBox 10"/>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196340"/>
            <a:ext cx="4754880" cy="124587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Depending on the level of challenge you are looking for, this could be as simple as complimenting someone on their outfit. However, if you're looking to really deepen your connection with someone, think of something really personal and really genuine that you appreciate about a person and offer them the gift of learning the positive impact they make on the world.  </a:t>
            </a:r>
          </a:p>
        </p:txBody>
      </p:sp>
      <p:sp>
        <p:nvSpPr>
          <p:cNvPr id="3" name="TextBox 3"/>
          <p:cNvSpPr txBox="1"/>
          <p:nvPr/>
        </p:nvSpPr>
        <p:spPr>
          <a:xfrm>
            <a:off x="365760" y="346710"/>
            <a:ext cx="91112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3</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22729" y="1032469"/>
            <a:ext cx="4667443" cy="632460"/>
          </a:xfrm>
          <a:prstGeom prst="rect">
            <a:avLst/>
          </a:prstGeom>
        </p:spPr>
        <p:txBody>
          <a:bodyPr lIns="0" tIns="0" rIns="0" bIns="0" rtlCol="0" anchor="t">
            <a:spAutoFit/>
          </a:bodyPr>
          <a:lstStyle/>
          <a:p>
            <a:pPr algn="ctr">
              <a:lnSpc>
                <a:spcPts val="2400"/>
              </a:lnSpc>
            </a:pPr>
            <a:r>
              <a:rPr lang="en-US" sz="2400">
                <a:solidFill>
                  <a:srgbClr val="4F1964"/>
                </a:solidFill>
                <a:latin typeface="Aileron Heavy"/>
              </a:rPr>
              <a:t>Commit a random act of kindness </a:t>
            </a:r>
          </a:p>
        </p:txBody>
      </p:sp>
      <p:sp>
        <p:nvSpPr>
          <p:cNvPr id="3" name="TextBox 3"/>
          <p:cNvSpPr txBox="1"/>
          <p:nvPr/>
        </p:nvSpPr>
        <p:spPr>
          <a:xfrm>
            <a:off x="322729" y="1703029"/>
            <a:ext cx="4667443" cy="451463"/>
          </a:xfrm>
          <a:prstGeom prst="rect">
            <a:avLst/>
          </a:prstGeom>
        </p:spPr>
        <p:txBody>
          <a:bodyPr lIns="0" tIns="0" rIns="0" bIns="0" rtlCol="0" anchor="t">
            <a:spAutoFit/>
          </a:bodyPr>
          <a:lstStyle/>
          <a:p>
            <a:pPr algn="ctr">
              <a:lnSpc>
                <a:spcPts val="1792"/>
              </a:lnSpc>
            </a:pPr>
            <a:r>
              <a:rPr lang="en-US" sz="1792">
                <a:solidFill>
                  <a:srgbClr val="E6AFFC"/>
                </a:solidFill>
                <a:latin typeface="Aileron Regular"/>
              </a:rPr>
              <a:t>brighten someone's day for no particular reason  </a:t>
            </a:r>
          </a:p>
        </p:txBody>
      </p:sp>
      <p:grpSp>
        <p:nvGrpSpPr>
          <p:cNvPr id="4" name="Group 4"/>
          <p:cNvGrpSpPr>
            <a:grpSpLocks noChangeAspect="1"/>
          </p:cNvGrpSpPr>
          <p:nvPr/>
        </p:nvGrpSpPr>
        <p:grpSpPr>
          <a:xfrm rot="-4225551">
            <a:off x="2499499" y="-3478861"/>
            <a:ext cx="3865319" cy="3865319"/>
            <a:chOff x="0" y="0"/>
            <a:chExt cx="6350000" cy="6350000"/>
          </a:xfrm>
        </p:grpSpPr>
        <p:sp>
          <p:nvSpPr>
            <p:cNvPr id="5" name="Freeform 5"/>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AED768"/>
            </a:solidFill>
          </p:spPr>
        </p:sp>
      </p:grpSp>
      <p:grpSp>
        <p:nvGrpSpPr>
          <p:cNvPr id="6" name="Group 6"/>
          <p:cNvGrpSpPr>
            <a:grpSpLocks noChangeAspect="1"/>
          </p:cNvGrpSpPr>
          <p:nvPr/>
        </p:nvGrpSpPr>
        <p:grpSpPr>
          <a:xfrm rot="1235315">
            <a:off x="4747315" y="1250766"/>
            <a:ext cx="3850346" cy="3850346"/>
            <a:chOff x="0" y="0"/>
            <a:chExt cx="6350000" cy="6350000"/>
          </a:xfrm>
        </p:grpSpPr>
        <p:sp>
          <p:nvSpPr>
            <p:cNvPr id="7" name="Freeform 7"/>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sp>
        <p:nvSpPr>
          <p:cNvPr id="8" name="TextBox 8"/>
          <p:cNvSpPr txBox="1"/>
          <p:nvPr/>
        </p:nvSpPr>
        <p:spPr>
          <a:xfrm>
            <a:off x="365760" y="346710"/>
            <a:ext cx="91112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4</a:t>
            </a:r>
          </a:p>
        </p:txBody>
      </p:sp>
      <p:pic>
        <p:nvPicPr>
          <p:cNvPr id="9" name="Picture 9"/>
          <p:cNvPicPr>
            <a:picLocks noChangeAspect="1"/>
          </p:cNvPicPr>
          <p:nvPr/>
        </p:nvPicPr>
        <p:blipFill>
          <a:blip r:embed="rId2"/>
          <a:srcRect l="3027" r="1565" b="2555"/>
          <a:stretch>
            <a:fillRect/>
          </a:stretch>
        </p:blipFill>
        <p:spPr>
          <a:xfrm>
            <a:off x="365760" y="2845062"/>
            <a:ext cx="1597938" cy="446778"/>
          </a:xfrm>
          <a:prstGeom prst="rect">
            <a:avLst/>
          </a:prstGeom>
        </p:spPr>
      </p:pic>
      <p:sp>
        <p:nvSpPr>
          <p:cNvPr id="10" name="TextBox 10"/>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091565"/>
            <a:ext cx="4754880" cy="14554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Think about if you would like to remain anonymous or be known to the person</a:t>
            </a:r>
          </a:p>
          <a:p>
            <a:pPr algn="ctr">
              <a:lnSpc>
                <a:spcPts val="1679"/>
              </a:lnSpc>
            </a:pPr>
            <a:r>
              <a:rPr lang="en-US" sz="1200">
                <a:solidFill>
                  <a:srgbClr val="000000"/>
                </a:solidFill>
                <a:latin typeface="Open Sans Light"/>
              </a:rPr>
              <a:t>Maybe you could stretch this to include multiple acts of kindness in this round</a:t>
            </a:r>
          </a:p>
          <a:p>
            <a:pPr algn="ctr">
              <a:lnSpc>
                <a:spcPts val="1679"/>
              </a:lnSpc>
            </a:pPr>
            <a:r>
              <a:rPr lang="en-US" sz="1200">
                <a:solidFill>
                  <a:srgbClr val="000000"/>
                </a:solidFill>
                <a:latin typeface="Open Sans Light"/>
              </a:rPr>
              <a:t>You could even stretch yourself to do a random act of kindness for someone who is rude or otherwise "undeserving" as often they are the people who need kindness the most  </a:t>
            </a:r>
          </a:p>
        </p:txBody>
      </p:sp>
      <p:sp>
        <p:nvSpPr>
          <p:cNvPr id="3" name="TextBox 3"/>
          <p:cNvSpPr txBox="1"/>
          <p:nvPr/>
        </p:nvSpPr>
        <p:spPr>
          <a:xfrm>
            <a:off x="365760" y="346710"/>
            <a:ext cx="91112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4</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130203"/>
            <a:ext cx="4754880" cy="327660"/>
          </a:xfrm>
          <a:prstGeom prst="rect">
            <a:avLst/>
          </a:prstGeom>
        </p:spPr>
        <p:txBody>
          <a:bodyPr lIns="0" tIns="0" rIns="0" bIns="0" rtlCol="0" anchor="t">
            <a:spAutoFit/>
          </a:bodyPr>
          <a:lstStyle/>
          <a:p>
            <a:pPr algn="ctr">
              <a:lnSpc>
                <a:spcPts val="2400"/>
              </a:lnSpc>
            </a:pPr>
            <a:r>
              <a:rPr lang="en-US" sz="2400">
                <a:solidFill>
                  <a:srgbClr val="4F1964"/>
                </a:solidFill>
                <a:latin typeface="Aileron Heavy"/>
              </a:rPr>
              <a:t>Strike up a conversation </a:t>
            </a:r>
          </a:p>
        </p:txBody>
      </p:sp>
      <p:sp>
        <p:nvSpPr>
          <p:cNvPr id="3" name="TextBox 3"/>
          <p:cNvSpPr txBox="1"/>
          <p:nvPr/>
        </p:nvSpPr>
        <p:spPr>
          <a:xfrm>
            <a:off x="365760" y="1495963"/>
            <a:ext cx="4754880" cy="451463"/>
          </a:xfrm>
          <a:prstGeom prst="rect">
            <a:avLst/>
          </a:prstGeom>
        </p:spPr>
        <p:txBody>
          <a:bodyPr lIns="0" tIns="0" rIns="0" bIns="0" rtlCol="0" anchor="t">
            <a:spAutoFit/>
          </a:bodyPr>
          <a:lstStyle/>
          <a:p>
            <a:pPr algn="ctr">
              <a:lnSpc>
                <a:spcPts val="1792"/>
              </a:lnSpc>
            </a:pPr>
            <a:r>
              <a:rPr lang="en-US" sz="1792">
                <a:solidFill>
                  <a:srgbClr val="E6AFFC"/>
                </a:solidFill>
                <a:latin typeface="Aileron Regular"/>
              </a:rPr>
              <a:t>with someone you don’t know while out in public</a:t>
            </a:r>
          </a:p>
        </p:txBody>
      </p:sp>
      <p:grpSp>
        <p:nvGrpSpPr>
          <p:cNvPr id="4" name="Group 4"/>
          <p:cNvGrpSpPr>
            <a:grpSpLocks noChangeAspect="1"/>
          </p:cNvGrpSpPr>
          <p:nvPr/>
        </p:nvGrpSpPr>
        <p:grpSpPr>
          <a:xfrm rot="-4225551">
            <a:off x="2499499" y="-3478861"/>
            <a:ext cx="3865319" cy="3865319"/>
            <a:chOff x="0" y="0"/>
            <a:chExt cx="6350000" cy="6350000"/>
          </a:xfrm>
        </p:grpSpPr>
        <p:sp>
          <p:nvSpPr>
            <p:cNvPr id="5" name="Freeform 5"/>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AED768"/>
            </a:solidFill>
          </p:spPr>
        </p:sp>
      </p:grpSp>
      <p:grpSp>
        <p:nvGrpSpPr>
          <p:cNvPr id="6" name="Group 6"/>
          <p:cNvGrpSpPr>
            <a:grpSpLocks noChangeAspect="1"/>
          </p:cNvGrpSpPr>
          <p:nvPr/>
        </p:nvGrpSpPr>
        <p:grpSpPr>
          <a:xfrm rot="1235315">
            <a:off x="4747315" y="1250766"/>
            <a:ext cx="3850346" cy="3850346"/>
            <a:chOff x="0" y="0"/>
            <a:chExt cx="6350000" cy="6350000"/>
          </a:xfrm>
        </p:grpSpPr>
        <p:sp>
          <p:nvSpPr>
            <p:cNvPr id="7" name="Freeform 7"/>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sp>
        <p:nvSpPr>
          <p:cNvPr id="8" name="TextBox 8"/>
          <p:cNvSpPr txBox="1"/>
          <p:nvPr/>
        </p:nvSpPr>
        <p:spPr>
          <a:xfrm>
            <a:off x="365760" y="346710"/>
            <a:ext cx="91112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Connection 5</a:t>
            </a:r>
          </a:p>
        </p:txBody>
      </p:sp>
      <p:pic>
        <p:nvPicPr>
          <p:cNvPr id="9" name="Picture 9"/>
          <p:cNvPicPr>
            <a:picLocks noChangeAspect="1"/>
          </p:cNvPicPr>
          <p:nvPr/>
        </p:nvPicPr>
        <p:blipFill>
          <a:blip r:embed="rId2"/>
          <a:srcRect l="3027" r="1565" b="2555"/>
          <a:stretch>
            <a:fillRect/>
          </a:stretch>
        </p:blipFill>
        <p:spPr>
          <a:xfrm>
            <a:off x="365760" y="2845062"/>
            <a:ext cx="1597938" cy="446778"/>
          </a:xfrm>
          <a:prstGeom prst="rect">
            <a:avLst/>
          </a:prstGeom>
        </p:spPr>
      </p:pic>
      <p:sp>
        <p:nvSpPr>
          <p:cNvPr id="10" name="TextBox 10"/>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Custom</PresentationFormat>
  <Paragraphs>0</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Connection Challenge cards bigger 6 x 4</dc:title>
  <cp:lastModifiedBy>Sharon Vaughan</cp:lastModifiedBy>
  <cp:revision>2</cp:revision>
  <dcterms:created xsi:type="dcterms:W3CDTF">2006-08-16T00:00:00Z</dcterms:created>
  <dcterms:modified xsi:type="dcterms:W3CDTF">2021-02-26T01:40:02Z</dcterms:modified>
  <dc:identifier>DAEOSXfMNjA</dc:identifier>
</cp:coreProperties>
</file>