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5486400" cy="3657600"/>
  <p:notesSz cx="6858000" cy="9144000"/>
  <p:embeddedFontLst>
    <p:embeddedFont>
      <p:font typeface="Aileron Heavy" pitchFamily="2" charset="77"/>
      <p:regular r:id="rId26"/>
    </p:embeddedFont>
    <p:embeddedFont>
      <p:font typeface="Aileron Heavy Bold" pitchFamily="2" charset="77"/>
      <p:regular r:id="rId27"/>
    </p:embeddedFont>
    <p:embeddedFont>
      <p:font typeface="Aileron Heavy Bold Italics" pitchFamily="2" charset="77"/>
      <p:regular r:id="rId28"/>
    </p:embeddedFont>
    <p:embeddedFont>
      <p:font typeface="Aileron Heavy Italics" pitchFamily="2" charset="77"/>
      <p:regular r:id="rId29"/>
    </p:embeddedFont>
    <p:embeddedFont>
      <p:font typeface="Aileron Regular" pitchFamily="2" charset="77"/>
      <p:regular r:id="rId30"/>
    </p:embeddedFont>
    <p:embeddedFont>
      <p:font typeface="Aileron Regular Bold" pitchFamily="2" charset="77"/>
      <p:regular r:id="rId31"/>
    </p:embeddedFont>
    <p:embeddedFont>
      <p:font typeface="Aileron Regular Bold Italics" pitchFamily="2" charset="77"/>
      <p:regular r:id="rId32"/>
    </p:embeddedFont>
    <p:embeddedFont>
      <p:font typeface="Aileron Regular Italics" pitchFamily="2" charset="77"/>
      <p:regular r:id="rId33"/>
    </p:embeddedFont>
    <p:embeddedFont>
      <p:font typeface="Arimo" panose="020B0604020202020204" pitchFamily="34" charset="0"/>
      <p:regular r:id="rId34"/>
    </p:embeddedFont>
    <p:embeddedFont>
      <p:font typeface="Arimo Bold" panose="020B0704020202020204" pitchFamily="34" charset="0"/>
      <p:regular r:id="rId35"/>
    </p:embeddedFont>
    <p:embeddedFont>
      <p:font typeface="Arimo Bold Italics" panose="020B0704020202090204" pitchFamily="34" charset="0"/>
      <p:regular r:id="rId36"/>
    </p:embeddedFont>
    <p:embeddedFont>
      <p:font typeface="Arimo Italics" panose="020B0604020202090204" pitchFamily="34" charset="0"/>
      <p:regular r:id="rId37"/>
    </p:embeddedFont>
    <p:embeddedFont>
      <p:font typeface="Open Sans Light" panose="020B0306030504020204" pitchFamily="34" charset="0"/>
      <p:regular r:id="rId38"/>
    </p:embeddedFont>
    <p:embeddedFont>
      <p:font typeface="Open Sans Light Bold" panose="020B0806030504020204" pitchFamily="34" charset="0"/>
      <p:regular r:id="rId39"/>
    </p:embeddedFont>
    <p:embeddedFont>
      <p:font typeface="Open Sans Light Bold Italics" panose="020B0806030504020204" pitchFamily="34" charset="0"/>
      <p:regular r:id="rId40"/>
    </p:embeddedFont>
    <p:embeddedFont>
      <p:font typeface="Open Sans Light Italics" panose="020B0306030504020204" pitchFamily="34" charset="0"/>
      <p:regular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8.fntdata"/><Relationship Id="rId38"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font" Target="fonts/font16.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2/26/21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708462" y="1225443"/>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6" name="TextBox 6"/>
          <p:cNvSpPr txBox="1"/>
          <p:nvPr/>
        </p:nvSpPr>
        <p:spPr>
          <a:xfrm>
            <a:off x="365760" y="967161"/>
            <a:ext cx="4754880" cy="63246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Try doing something that you never thought possible </a:t>
            </a:r>
          </a:p>
        </p:txBody>
      </p:sp>
      <p:sp>
        <p:nvSpPr>
          <p:cNvPr id="7" name="TextBox 7"/>
          <p:cNvSpPr txBox="1"/>
          <p:nvPr/>
        </p:nvSpPr>
        <p:spPr>
          <a:xfrm>
            <a:off x="365760" y="1733124"/>
            <a:ext cx="4754880" cy="229452"/>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Have a go- even if it's hard</a:t>
            </a:r>
          </a:p>
        </p:txBody>
      </p:sp>
      <p:sp>
        <p:nvSpPr>
          <p:cNvPr id="8" name="TextBox 8"/>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1</a:t>
            </a:r>
          </a:p>
        </p:txBody>
      </p:sp>
      <p:pic>
        <p:nvPicPr>
          <p:cNvPr id="9" name="Picture 9"/>
          <p:cNvPicPr>
            <a:picLocks noChangeAspect="1"/>
          </p:cNvPicPr>
          <p:nvPr/>
        </p:nvPicPr>
        <p:blipFill>
          <a:blip r:embed="rId2"/>
          <a:srcRect l="3027" r="1565" b="2555"/>
          <a:stretch>
            <a:fillRect/>
          </a:stretch>
        </p:blipFill>
        <p:spPr>
          <a:xfrm>
            <a:off x="365760" y="2850742"/>
            <a:ext cx="1577624" cy="441098"/>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091565"/>
            <a:ext cx="4708084" cy="1455420"/>
          </a:xfrm>
          <a:prstGeom prst="rect">
            <a:avLst/>
          </a:prstGeom>
        </p:spPr>
        <p:txBody>
          <a:bodyPr lIns="0" tIns="0" rIns="0" bIns="0" rtlCol="0" anchor="t">
            <a:spAutoFit/>
          </a:bodyPr>
          <a:lstStyle/>
          <a:p>
            <a:pPr algn="ctr">
              <a:lnSpc>
                <a:spcPts val="1679"/>
              </a:lnSpc>
            </a:pPr>
            <a:r>
              <a:rPr lang="en-US" sz="1200">
                <a:solidFill>
                  <a:srgbClr val="4C5270"/>
                </a:solidFill>
                <a:latin typeface="Open Sans Light"/>
              </a:rPr>
              <a:t>This challenge is all about trying something new and connecting with your community.</a:t>
            </a:r>
          </a:p>
          <a:p>
            <a:pPr algn="ctr">
              <a:lnSpc>
                <a:spcPts val="1679"/>
              </a:lnSpc>
            </a:pPr>
            <a:r>
              <a:rPr lang="en-US" sz="1200">
                <a:solidFill>
                  <a:srgbClr val="4C5270"/>
                </a:solidFill>
                <a:latin typeface="Open Sans Light"/>
              </a:rPr>
              <a:t> It doesn't necessarily mean you are going to love everything you try...but you just might! </a:t>
            </a:r>
          </a:p>
          <a:p>
            <a:pPr algn="ctr">
              <a:lnSpc>
                <a:spcPts val="1679"/>
              </a:lnSpc>
            </a:pPr>
            <a:r>
              <a:rPr lang="en-US" sz="1200">
                <a:solidFill>
                  <a:srgbClr val="4C5270"/>
                </a:solidFill>
                <a:latin typeface="Open Sans Light"/>
              </a:rPr>
              <a:t>Why not invite a friend to come along with you? </a:t>
            </a:r>
          </a:p>
          <a:p>
            <a:pPr algn="ctr">
              <a:lnSpc>
                <a:spcPts val="1679"/>
              </a:lnSpc>
            </a:pPr>
            <a:r>
              <a:rPr lang="en-US" sz="1200">
                <a:solidFill>
                  <a:srgbClr val="4C5270"/>
                </a:solidFill>
                <a:latin typeface="Open Sans Light"/>
              </a:rPr>
              <a:t>Try to choose options that are in the mainstream rather than mental health or disability specific groups.  </a:t>
            </a:r>
          </a:p>
        </p:txBody>
      </p:sp>
      <p:sp>
        <p:nvSpPr>
          <p:cNvPr id="3" name="TextBox 3"/>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5</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662413" y="1245179"/>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6" name="Group 6"/>
          <p:cNvGrpSpPr/>
          <p:nvPr/>
        </p:nvGrpSpPr>
        <p:grpSpPr>
          <a:xfrm>
            <a:off x="365760" y="1066713"/>
            <a:ext cx="4754880" cy="943354"/>
            <a:chOff x="0" y="0"/>
            <a:chExt cx="6339840" cy="1257805"/>
          </a:xfrm>
        </p:grpSpPr>
        <p:sp>
          <p:nvSpPr>
            <p:cNvPr id="7" name="TextBox 7"/>
            <p:cNvSpPr txBox="1"/>
            <p:nvPr/>
          </p:nvSpPr>
          <p:spPr>
            <a:xfrm>
              <a:off x="0" y="38100"/>
              <a:ext cx="6339840" cy="44958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Practice assertiveness </a:t>
              </a:r>
            </a:p>
          </p:txBody>
        </p:sp>
        <p:sp>
          <p:nvSpPr>
            <p:cNvPr id="8" name="TextBox 8"/>
            <p:cNvSpPr txBox="1"/>
            <p:nvPr/>
          </p:nvSpPr>
          <p:spPr>
            <a:xfrm>
              <a:off x="0" y="643155"/>
              <a:ext cx="6339840" cy="614650"/>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Try saying "No" to something that you feel obliged to do but really don't want to </a:t>
              </a:r>
            </a:p>
          </p:txBody>
        </p:sp>
      </p:grpSp>
      <p:sp>
        <p:nvSpPr>
          <p:cNvPr id="9" name="TextBox 9"/>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6</a:t>
            </a:r>
          </a:p>
        </p:txBody>
      </p:sp>
      <p:pic>
        <p:nvPicPr>
          <p:cNvPr id="10" name="Picture 10"/>
          <p:cNvPicPr>
            <a:picLocks noChangeAspect="1"/>
          </p:cNvPicPr>
          <p:nvPr/>
        </p:nvPicPr>
        <p:blipFill>
          <a:blip r:embed="rId2"/>
          <a:srcRect l="3027" r="1565" b="2555"/>
          <a:stretch>
            <a:fillRect/>
          </a:stretch>
        </p:blipFill>
        <p:spPr>
          <a:xfrm>
            <a:off x="365760" y="2782815"/>
            <a:ext cx="1577624" cy="44109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510665"/>
            <a:ext cx="4754880" cy="617220"/>
          </a:xfrm>
          <a:prstGeom prst="rect">
            <a:avLst/>
          </a:prstGeom>
        </p:spPr>
        <p:txBody>
          <a:bodyPr lIns="0" tIns="0" rIns="0" bIns="0" rtlCol="0" anchor="t">
            <a:spAutoFit/>
          </a:bodyPr>
          <a:lstStyle/>
          <a:p>
            <a:pPr algn="ctr">
              <a:lnSpc>
                <a:spcPts val="1679"/>
              </a:lnSpc>
            </a:pPr>
            <a:r>
              <a:rPr lang="en-US" sz="1200">
                <a:solidFill>
                  <a:srgbClr val="4C5270"/>
                </a:solidFill>
                <a:latin typeface="Open Sans Light"/>
              </a:rPr>
              <a:t>Resist the urge to make up a fake excuse as to why you can't do it. </a:t>
            </a:r>
          </a:p>
          <a:p>
            <a:pPr algn="ctr">
              <a:lnSpc>
                <a:spcPts val="1679"/>
              </a:lnSpc>
            </a:pPr>
            <a:r>
              <a:rPr lang="en-US" sz="1200">
                <a:solidFill>
                  <a:srgbClr val="4C5270"/>
                </a:solidFill>
                <a:latin typeface="Open Sans Light"/>
              </a:rPr>
              <a:t>Simply explain that you're not interested at the moment. </a:t>
            </a:r>
          </a:p>
          <a:p>
            <a:pPr algn="ctr">
              <a:lnSpc>
                <a:spcPts val="1679"/>
              </a:lnSpc>
            </a:pPr>
            <a:r>
              <a:rPr lang="en-US" sz="1200">
                <a:solidFill>
                  <a:srgbClr val="4C5270"/>
                </a:solidFill>
                <a:latin typeface="Open Sans Light"/>
              </a:rPr>
              <a:t> </a:t>
            </a:r>
          </a:p>
        </p:txBody>
      </p:sp>
      <p:sp>
        <p:nvSpPr>
          <p:cNvPr id="3" name="TextBox 3"/>
          <p:cNvSpPr txBox="1"/>
          <p:nvPr/>
        </p:nvSpPr>
        <p:spPr>
          <a:xfrm>
            <a:off x="365760" y="346710"/>
            <a:ext cx="306884"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6</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688727" y="1251757"/>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6" name="TextBox 6"/>
          <p:cNvSpPr txBox="1"/>
          <p:nvPr/>
        </p:nvSpPr>
        <p:spPr>
          <a:xfrm>
            <a:off x="365760" y="904808"/>
            <a:ext cx="4754880" cy="63246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Try saying "Yes" to every safe opportunity  </a:t>
            </a:r>
          </a:p>
        </p:txBody>
      </p:sp>
      <p:sp>
        <p:nvSpPr>
          <p:cNvPr id="7" name="TextBox 7"/>
          <p:cNvSpPr txBox="1"/>
          <p:nvPr/>
        </p:nvSpPr>
        <p:spPr>
          <a:xfrm>
            <a:off x="365760" y="1622119"/>
            <a:ext cx="4754880" cy="451463"/>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Practice being open to opportunities to connect, even if it's not your preferred way</a:t>
            </a:r>
          </a:p>
        </p:txBody>
      </p:sp>
      <p:sp>
        <p:nvSpPr>
          <p:cNvPr id="8" name="TextBox 8"/>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7</a:t>
            </a:r>
          </a:p>
        </p:txBody>
      </p:sp>
      <p:pic>
        <p:nvPicPr>
          <p:cNvPr id="9" name="Picture 9"/>
          <p:cNvPicPr>
            <a:picLocks noChangeAspect="1"/>
          </p:cNvPicPr>
          <p:nvPr/>
        </p:nvPicPr>
        <p:blipFill>
          <a:blip r:embed="rId2"/>
          <a:srcRect l="3027" r="1565" b="2555"/>
          <a:stretch>
            <a:fillRect/>
          </a:stretch>
        </p:blipFill>
        <p:spPr>
          <a:xfrm>
            <a:off x="365760" y="2850742"/>
            <a:ext cx="1577624" cy="441098"/>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882015"/>
            <a:ext cx="4754880" cy="1874520"/>
          </a:xfrm>
          <a:prstGeom prst="rect">
            <a:avLst/>
          </a:prstGeom>
        </p:spPr>
        <p:txBody>
          <a:bodyPr lIns="0" tIns="0" rIns="0" bIns="0" rtlCol="0" anchor="t">
            <a:spAutoFit/>
          </a:bodyPr>
          <a:lstStyle/>
          <a:p>
            <a:pPr algn="ctr">
              <a:lnSpc>
                <a:spcPts val="1679"/>
              </a:lnSpc>
            </a:pPr>
            <a:r>
              <a:rPr lang="en-US" sz="1200">
                <a:solidFill>
                  <a:srgbClr val="4C5270"/>
                </a:solidFill>
                <a:latin typeface="Open Sans Light"/>
              </a:rPr>
              <a:t>You do not have to say yes to things that make you feel unsafe, but challenge yourself to step out of your comfort zone and be more open. </a:t>
            </a:r>
          </a:p>
          <a:p>
            <a:pPr algn="ctr">
              <a:lnSpc>
                <a:spcPts val="1679"/>
              </a:lnSpc>
            </a:pPr>
            <a:r>
              <a:rPr lang="en-US" sz="1200">
                <a:solidFill>
                  <a:srgbClr val="4C5270"/>
                </a:solidFill>
                <a:latin typeface="Open Sans Light"/>
              </a:rPr>
              <a:t>Boundaries and safety remain paramount. </a:t>
            </a:r>
          </a:p>
          <a:p>
            <a:pPr algn="ctr">
              <a:lnSpc>
                <a:spcPts val="1679"/>
              </a:lnSpc>
            </a:pPr>
            <a:r>
              <a:rPr lang="en-US" sz="1200">
                <a:solidFill>
                  <a:srgbClr val="4C5270"/>
                </a:solidFill>
                <a:latin typeface="Open Sans Light"/>
              </a:rPr>
              <a:t>Maybe there is someone who has been nagging you to do something with them? Maybe you tend to say not to things because you're shy or nervous or it all just feels too hard. </a:t>
            </a:r>
          </a:p>
          <a:p>
            <a:pPr algn="ctr">
              <a:lnSpc>
                <a:spcPts val="1679"/>
              </a:lnSpc>
            </a:pPr>
            <a:r>
              <a:rPr lang="en-US" sz="1200">
                <a:solidFill>
                  <a:srgbClr val="4C5270"/>
                </a:solidFill>
                <a:latin typeface="Open Sans Light"/>
              </a:rPr>
              <a:t>For this round, catch yourself each time you say no and question if you could turn it into a yes </a:t>
            </a:r>
          </a:p>
        </p:txBody>
      </p:sp>
      <p:sp>
        <p:nvSpPr>
          <p:cNvPr id="3" name="TextBox 3"/>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7</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688727" y="1264914"/>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6" name="Group 6"/>
          <p:cNvGrpSpPr/>
          <p:nvPr/>
        </p:nvGrpSpPr>
        <p:grpSpPr>
          <a:xfrm>
            <a:off x="365760" y="968297"/>
            <a:ext cx="4754880" cy="1157290"/>
            <a:chOff x="0" y="0"/>
            <a:chExt cx="6339840" cy="1543053"/>
          </a:xfrm>
        </p:grpSpPr>
        <p:sp>
          <p:nvSpPr>
            <p:cNvPr id="7" name="TextBox 7"/>
            <p:cNvSpPr txBox="1"/>
            <p:nvPr/>
          </p:nvSpPr>
          <p:spPr>
            <a:xfrm>
              <a:off x="0" y="38100"/>
              <a:ext cx="6339840" cy="85598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Sample a food or drink from another country</a:t>
              </a:r>
            </a:p>
          </p:txBody>
        </p:sp>
        <p:sp>
          <p:nvSpPr>
            <p:cNvPr id="8" name="TextBox 8"/>
            <p:cNvSpPr txBox="1"/>
            <p:nvPr/>
          </p:nvSpPr>
          <p:spPr>
            <a:xfrm>
              <a:off x="0" y="1224417"/>
              <a:ext cx="6339840" cy="318636"/>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Try something that challenges your tastebuds</a:t>
              </a:r>
            </a:p>
          </p:txBody>
        </p:sp>
      </p:grpSp>
      <p:sp>
        <p:nvSpPr>
          <p:cNvPr id="9" name="TextBox 9"/>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8</a:t>
            </a:r>
          </a:p>
        </p:txBody>
      </p:sp>
      <p:pic>
        <p:nvPicPr>
          <p:cNvPr id="10" name="Picture 10"/>
          <p:cNvPicPr>
            <a:picLocks noChangeAspect="1"/>
          </p:cNvPicPr>
          <p:nvPr/>
        </p:nvPicPr>
        <p:blipFill>
          <a:blip r:embed="rId2"/>
          <a:srcRect l="3027" r="1565" b="2555"/>
          <a:stretch>
            <a:fillRect/>
          </a:stretch>
        </p:blipFill>
        <p:spPr>
          <a:xfrm>
            <a:off x="365760" y="2850742"/>
            <a:ext cx="1577624" cy="44109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96340"/>
            <a:ext cx="4754880" cy="1245870"/>
          </a:xfrm>
          <a:prstGeom prst="rect">
            <a:avLst/>
          </a:prstGeom>
        </p:spPr>
        <p:txBody>
          <a:bodyPr lIns="0" tIns="0" rIns="0" bIns="0" rtlCol="0" anchor="t">
            <a:spAutoFit/>
          </a:bodyPr>
          <a:lstStyle/>
          <a:p>
            <a:pPr algn="ctr">
              <a:lnSpc>
                <a:spcPts val="1679"/>
              </a:lnSpc>
            </a:pPr>
            <a:r>
              <a:rPr lang="en-US" sz="1200">
                <a:solidFill>
                  <a:srgbClr val="4C5270"/>
                </a:solidFill>
                <a:latin typeface="Open Sans Light"/>
              </a:rPr>
              <a:t>This challenge might seem easy, but its all about trying new things and broadening your horizons. </a:t>
            </a:r>
          </a:p>
          <a:p>
            <a:pPr algn="ctr">
              <a:lnSpc>
                <a:spcPts val="1679"/>
              </a:lnSpc>
            </a:pPr>
            <a:r>
              <a:rPr lang="en-US" sz="1200">
                <a:solidFill>
                  <a:srgbClr val="4C5270"/>
                </a:solidFill>
                <a:latin typeface="Open Sans Light"/>
              </a:rPr>
              <a:t>Why not try admitting to the server that you've never tried this food before and ask them to recommend something. </a:t>
            </a:r>
          </a:p>
          <a:p>
            <a:pPr algn="ctr">
              <a:lnSpc>
                <a:spcPts val="1679"/>
              </a:lnSpc>
            </a:pPr>
            <a:r>
              <a:rPr lang="en-US" sz="1200">
                <a:solidFill>
                  <a:srgbClr val="4C5270"/>
                </a:solidFill>
                <a:latin typeface="Open Sans Light"/>
              </a:rPr>
              <a:t>You may even learn a bit about them, their culture and how they came to be here   </a:t>
            </a:r>
          </a:p>
        </p:txBody>
      </p:sp>
      <p:sp>
        <p:nvSpPr>
          <p:cNvPr id="3" name="TextBox 3"/>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Try8 </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695305" y="1258335"/>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6" name="Group 6"/>
          <p:cNvGrpSpPr/>
          <p:nvPr/>
        </p:nvGrpSpPr>
        <p:grpSpPr>
          <a:xfrm>
            <a:off x="409479" y="837627"/>
            <a:ext cx="4667443" cy="1379301"/>
            <a:chOff x="0" y="0"/>
            <a:chExt cx="6223257" cy="1839068"/>
          </a:xfrm>
        </p:grpSpPr>
        <p:sp>
          <p:nvSpPr>
            <p:cNvPr id="7" name="TextBox 7"/>
            <p:cNvSpPr txBox="1"/>
            <p:nvPr/>
          </p:nvSpPr>
          <p:spPr>
            <a:xfrm>
              <a:off x="0" y="38100"/>
              <a:ext cx="6223257" cy="85598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Try mapping out your community  </a:t>
              </a:r>
            </a:p>
          </p:txBody>
        </p:sp>
        <p:sp>
          <p:nvSpPr>
            <p:cNvPr id="8" name="TextBox 8"/>
            <p:cNvSpPr txBox="1"/>
            <p:nvPr/>
          </p:nvSpPr>
          <p:spPr>
            <a:xfrm>
              <a:off x="0" y="1224417"/>
              <a:ext cx="6223257" cy="614650"/>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find as many community groups and clubs in your local area and when they meet</a:t>
              </a:r>
            </a:p>
          </p:txBody>
        </p:sp>
      </p:grpSp>
      <p:sp>
        <p:nvSpPr>
          <p:cNvPr id="9" name="TextBox 9"/>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9</a:t>
            </a:r>
          </a:p>
        </p:txBody>
      </p:sp>
      <p:pic>
        <p:nvPicPr>
          <p:cNvPr id="10" name="Picture 10"/>
          <p:cNvPicPr>
            <a:picLocks noChangeAspect="1"/>
          </p:cNvPicPr>
          <p:nvPr/>
        </p:nvPicPr>
        <p:blipFill>
          <a:blip r:embed="rId2"/>
          <a:srcRect l="3027" r="1565" b="2555"/>
          <a:stretch>
            <a:fillRect/>
          </a:stretch>
        </p:blipFill>
        <p:spPr>
          <a:xfrm>
            <a:off x="365760" y="2850742"/>
            <a:ext cx="1577624" cy="44109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986790"/>
            <a:ext cx="4754880" cy="1664970"/>
          </a:xfrm>
          <a:prstGeom prst="rect">
            <a:avLst/>
          </a:prstGeom>
        </p:spPr>
        <p:txBody>
          <a:bodyPr lIns="0" tIns="0" rIns="0" bIns="0" rtlCol="0" anchor="t">
            <a:spAutoFit/>
          </a:bodyPr>
          <a:lstStyle/>
          <a:p>
            <a:pPr algn="ctr">
              <a:lnSpc>
                <a:spcPts val="1679"/>
              </a:lnSpc>
            </a:pPr>
            <a:r>
              <a:rPr lang="en-US" sz="1200">
                <a:solidFill>
                  <a:srgbClr val="4C5270"/>
                </a:solidFill>
                <a:latin typeface="Open Sans Light"/>
              </a:rPr>
              <a:t>You may want to use an actual map and put pins where all the clubs are</a:t>
            </a:r>
          </a:p>
          <a:p>
            <a:pPr algn="ctr">
              <a:lnSpc>
                <a:spcPts val="1679"/>
              </a:lnSpc>
            </a:pPr>
            <a:r>
              <a:rPr lang="en-US" sz="1200">
                <a:solidFill>
                  <a:srgbClr val="4C5270"/>
                </a:solidFill>
                <a:latin typeface="Open Sans Light"/>
              </a:rPr>
              <a:t>You may just write a list. </a:t>
            </a:r>
          </a:p>
          <a:p>
            <a:pPr algn="ctr">
              <a:lnSpc>
                <a:spcPts val="1679"/>
              </a:lnSpc>
            </a:pPr>
            <a:r>
              <a:rPr lang="en-US" sz="1200">
                <a:solidFill>
                  <a:srgbClr val="4C5270"/>
                </a:solidFill>
                <a:latin typeface="Open Sans Light"/>
              </a:rPr>
              <a:t>Local newspapers are great for finding this out, as are notice boards, libraries and community centres. </a:t>
            </a:r>
          </a:p>
          <a:p>
            <a:pPr algn="ctr">
              <a:lnSpc>
                <a:spcPts val="1679"/>
              </a:lnSpc>
            </a:pPr>
            <a:r>
              <a:rPr lang="en-US" sz="1200">
                <a:solidFill>
                  <a:srgbClr val="4C5270"/>
                </a:solidFill>
                <a:latin typeface="Open Sans Light"/>
              </a:rPr>
              <a:t>Of course asking friends and neighbours is great too.</a:t>
            </a:r>
          </a:p>
          <a:p>
            <a:pPr algn="ctr">
              <a:lnSpc>
                <a:spcPts val="1679"/>
              </a:lnSpc>
            </a:pPr>
            <a:r>
              <a:rPr lang="en-US" sz="1200">
                <a:solidFill>
                  <a:srgbClr val="4C5270"/>
                </a:solidFill>
                <a:latin typeface="Open Sans Light"/>
              </a:rPr>
              <a:t>Extend this challenge by contacting a few clubs to find out more about them   </a:t>
            </a:r>
          </a:p>
        </p:txBody>
      </p:sp>
      <p:sp>
        <p:nvSpPr>
          <p:cNvPr id="3" name="TextBox 3"/>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9</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701884" y="1225443"/>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6" name="Group 6"/>
          <p:cNvGrpSpPr/>
          <p:nvPr/>
        </p:nvGrpSpPr>
        <p:grpSpPr>
          <a:xfrm>
            <a:off x="365760" y="713085"/>
            <a:ext cx="4754880" cy="1379301"/>
            <a:chOff x="0" y="0"/>
            <a:chExt cx="6339840" cy="1839068"/>
          </a:xfrm>
        </p:grpSpPr>
        <p:sp>
          <p:nvSpPr>
            <p:cNvPr id="7" name="TextBox 7"/>
            <p:cNvSpPr txBox="1"/>
            <p:nvPr/>
          </p:nvSpPr>
          <p:spPr>
            <a:xfrm>
              <a:off x="0" y="38100"/>
              <a:ext cx="6339840" cy="85598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Be a tourist in your own neighbourhood </a:t>
              </a:r>
            </a:p>
          </p:txBody>
        </p:sp>
        <p:sp>
          <p:nvSpPr>
            <p:cNvPr id="8" name="TextBox 8"/>
            <p:cNvSpPr txBox="1"/>
            <p:nvPr/>
          </p:nvSpPr>
          <p:spPr>
            <a:xfrm>
              <a:off x="0" y="1224417"/>
              <a:ext cx="6339840" cy="614650"/>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Explore your local area as if you've never been there before </a:t>
              </a:r>
            </a:p>
          </p:txBody>
        </p:sp>
      </p:grpSp>
      <p:sp>
        <p:nvSpPr>
          <p:cNvPr id="9" name="TextBox 9"/>
          <p:cNvSpPr txBox="1"/>
          <p:nvPr/>
        </p:nvSpPr>
        <p:spPr>
          <a:xfrm>
            <a:off x="365760" y="346710"/>
            <a:ext cx="422672"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10</a:t>
            </a:r>
          </a:p>
        </p:txBody>
      </p:sp>
      <p:pic>
        <p:nvPicPr>
          <p:cNvPr id="10" name="Picture 10"/>
          <p:cNvPicPr>
            <a:picLocks noChangeAspect="1"/>
          </p:cNvPicPr>
          <p:nvPr/>
        </p:nvPicPr>
        <p:blipFill>
          <a:blip r:embed="rId2"/>
          <a:srcRect l="3027" r="1565" b="2555"/>
          <a:stretch>
            <a:fillRect/>
          </a:stretch>
        </p:blipFill>
        <p:spPr>
          <a:xfrm>
            <a:off x="365760" y="2850742"/>
            <a:ext cx="1577624" cy="44109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462270"/>
            <a:ext cx="4754880" cy="8267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This challenge is all about having a go at something that seems hard. </a:t>
            </a:r>
          </a:p>
          <a:p>
            <a:pPr algn="ctr">
              <a:lnSpc>
                <a:spcPts val="1679"/>
              </a:lnSpc>
            </a:pPr>
            <a:r>
              <a:rPr lang="en-US" sz="1200">
                <a:solidFill>
                  <a:srgbClr val="000000"/>
                </a:solidFill>
                <a:latin typeface="Open Sans Light"/>
              </a:rPr>
              <a:t>It doesn't really matter if you succeed, it's all about having a go and trying something. </a:t>
            </a:r>
          </a:p>
          <a:p>
            <a:pPr algn="ctr">
              <a:lnSpc>
                <a:spcPts val="1679"/>
              </a:lnSpc>
            </a:pPr>
            <a:r>
              <a:rPr lang="en-US" sz="1200">
                <a:solidFill>
                  <a:srgbClr val="000000"/>
                </a:solidFill>
                <a:latin typeface="Open Sans Light"/>
              </a:rPr>
              <a:t>The success is in the </a:t>
            </a:r>
            <a:r>
              <a:rPr lang="en-US" sz="1200">
                <a:solidFill>
                  <a:srgbClr val="000000"/>
                </a:solidFill>
                <a:latin typeface="Open Sans Light Bold"/>
              </a:rPr>
              <a:t>effort you use</a:t>
            </a:r>
            <a:r>
              <a:rPr lang="en-US" sz="1200">
                <a:solidFill>
                  <a:srgbClr val="000000"/>
                </a:solidFill>
                <a:latin typeface="Open Sans Light"/>
              </a:rPr>
              <a:t> to try.   </a:t>
            </a:r>
          </a:p>
        </p:txBody>
      </p:sp>
      <p:sp>
        <p:nvSpPr>
          <p:cNvPr id="3" name="TextBox 3"/>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1</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24966" y="920526"/>
            <a:ext cx="4754880" cy="1455420"/>
          </a:xfrm>
          <a:prstGeom prst="rect">
            <a:avLst/>
          </a:prstGeom>
        </p:spPr>
        <p:txBody>
          <a:bodyPr lIns="0" tIns="0" rIns="0" bIns="0" rtlCol="0" anchor="t">
            <a:spAutoFit/>
          </a:bodyPr>
          <a:lstStyle/>
          <a:p>
            <a:pPr algn="ctr">
              <a:lnSpc>
                <a:spcPts val="1679"/>
              </a:lnSpc>
            </a:pPr>
            <a:r>
              <a:rPr lang="en-US" sz="1200">
                <a:solidFill>
                  <a:srgbClr val="4C5270"/>
                </a:solidFill>
                <a:latin typeface="Open Sans Light"/>
              </a:rPr>
              <a:t>If you had a visitor coming from interstate or international, where would you take them? What would you show them? </a:t>
            </a:r>
          </a:p>
          <a:p>
            <a:pPr algn="ctr">
              <a:lnSpc>
                <a:spcPts val="1679"/>
              </a:lnSpc>
            </a:pPr>
            <a:r>
              <a:rPr lang="en-US" sz="1200">
                <a:solidFill>
                  <a:srgbClr val="4C5270"/>
                </a:solidFill>
                <a:latin typeface="Open Sans Light"/>
              </a:rPr>
              <a:t>Why not try wandering through a park you've never visited or walking/ driving down a street you've never explored. </a:t>
            </a:r>
          </a:p>
          <a:p>
            <a:pPr algn="ctr">
              <a:lnSpc>
                <a:spcPts val="1679"/>
              </a:lnSpc>
            </a:pPr>
            <a:r>
              <a:rPr lang="en-US" sz="1200">
                <a:solidFill>
                  <a:srgbClr val="4C5270"/>
                </a:solidFill>
                <a:latin typeface="Open Sans Light"/>
              </a:rPr>
              <a:t>Do as many things in your community as you can think of in this round. Often council websites have great suggestions or links to tourism sites in your area. </a:t>
            </a:r>
          </a:p>
        </p:txBody>
      </p:sp>
      <p:sp>
        <p:nvSpPr>
          <p:cNvPr id="3" name="TextBox 3"/>
          <p:cNvSpPr txBox="1"/>
          <p:nvPr/>
        </p:nvSpPr>
        <p:spPr>
          <a:xfrm>
            <a:off x="365760" y="346710"/>
            <a:ext cx="422672"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10</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695305" y="1251757"/>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6" name="Group 6"/>
          <p:cNvGrpSpPr/>
          <p:nvPr/>
        </p:nvGrpSpPr>
        <p:grpSpPr>
          <a:xfrm>
            <a:off x="365760" y="909730"/>
            <a:ext cx="4754880" cy="1379301"/>
            <a:chOff x="0" y="0"/>
            <a:chExt cx="6339840" cy="1839068"/>
          </a:xfrm>
        </p:grpSpPr>
        <p:sp>
          <p:nvSpPr>
            <p:cNvPr id="7" name="TextBox 7"/>
            <p:cNvSpPr txBox="1"/>
            <p:nvPr/>
          </p:nvSpPr>
          <p:spPr>
            <a:xfrm>
              <a:off x="0" y="38100"/>
              <a:ext cx="6339840" cy="85598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Try something completely different  </a:t>
              </a:r>
            </a:p>
          </p:txBody>
        </p:sp>
        <p:sp>
          <p:nvSpPr>
            <p:cNvPr id="8" name="TextBox 8"/>
            <p:cNvSpPr txBox="1"/>
            <p:nvPr/>
          </p:nvSpPr>
          <p:spPr>
            <a:xfrm>
              <a:off x="0" y="1224417"/>
              <a:ext cx="6339840" cy="614650"/>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Do something completely different to your usual routine  </a:t>
              </a:r>
            </a:p>
          </p:txBody>
        </p:sp>
      </p:grpSp>
      <p:sp>
        <p:nvSpPr>
          <p:cNvPr id="9" name="TextBox 9"/>
          <p:cNvSpPr txBox="1"/>
          <p:nvPr/>
        </p:nvSpPr>
        <p:spPr>
          <a:xfrm>
            <a:off x="365760" y="346710"/>
            <a:ext cx="422672"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11</a:t>
            </a:r>
          </a:p>
        </p:txBody>
      </p:sp>
      <p:pic>
        <p:nvPicPr>
          <p:cNvPr id="10" name="Picture 10"/>
          <p:cNvPicPr>
            <a:picLocks noChangeAspect="1"/>
          </p:cNvPicPr>
          <p:nvPr/>
        </p:nvPicPr>
        <p:blipFill>
          <a:blip r:embed="rId2"/>
          <a:srcRect l="3027" r="1565" b="2555"/>
          <a:stretch>
            <a:fillRect/>
          </a:stretch>
        </p:blipFill>
        <p:spPr>
          <a:xfrm>
            <a:off x="365760" y="2850742"/>
            <a:ext cx="1577624" cy="44109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405890"/>
            <a:ext cx="4754880" cy="826770"/>
          </a:xfrm>
          <a:prstGeom prst="rect">
            <a:avLst/>
          </a:prstGeom>
        </p:spPr>
        <p:txBody>
          <a:bodyPr lIns="0" tIns="0" rIns="0" bIns="0" rtlCol="0" anchor="t">
            <a:spAutoFit/>
          </a:bodyPr>
          <a:lstStyle/>
          <a:p>
            <a:pPr algn="ctr">
              <a:lnSpc>
                <a:spcPts val="1679"/>
              </a:lnSpc>
            </a:pPr>
            <a:r>
              <a:rPr lang="en-US" sz="1200">
                <a:solidFill>
                  <a:srgbClr val="4C5270"/>
                </a:solidFill>
                <a:latin typeface="Open Sans Light"/>
              </a:rPr>
              <a:t>Find something that is so NOT you. Maybe an activity, restaurant, club, shop, item and just have a try. </a:t>
            </a:r>
          </a:p>
          <a:p>
            <a:pPr algn="ctr">
              <a:lnSpc>
                <a:spcPts val="1679"/>
              </a:lnSpc>
            </a:pPr>
            <a:r>
              <a:rPr lang="en-US" sz="1200">
                <a:solidFill>
                  <a:srgbClr val="4C5270"/>
                </a:solidFill>
                <a:latin typeface="Open Sans Light"/>
              </a:rPr>
              <a:t>It may become a story you laugh about in weeks to come, the challenge is in trying not in the outcome</a:t>
            </a:r>
          </a:p>
        </p:txBody>
      </p:sp>
      <p:sp>
        <p:nvSpPr>
          <p:cNvPr id="3" name="TextBox 3"/>
          <p:cNvSpPr txBox="1"/>
          <p:nvPr/>
        </p:nvSpPr>
        <p:spPr>
          <a:xfrm>
            <a:off x="365760" y="346710"/>
            <a:ext cx="422672"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11</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708462" y="1185973"/>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6" name="Group 6"/>
          <p:cNvGrpSpPr/>
          <p:nvPr/>
        </p:nvGrpSpPr>
        <p:grpSpPr>
          <a:xfrm>
            <a:off x="365760" y="1120697"/>
            <a:ext cx="4754880" cy="852490"/>
            <a:chOff x="0" y="0"/>
            <a:chExt cx="6339840" cy="1136653"/>
          </a:xfrm>
        </p:grpSpPr>
        <p:sp>
          <p:nvSpPr>
            <p:cNvPr id="7" name="TextBox 7"/>
            <p:cNvSpPr txBox="1"/>
            <p:nvPr/>
          </p:nvSpPr>
          <p:spPr>
            <a:xfrm>
              <a:off x="0" y="38100"/>
              <a:ext cx="6339840" cy="44958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Create your own  </a:t>
              </a:r>
            </a:p>
          </p:txBody>
        </p:sp>
        <p:sp>
          <p:nvSpPr>
            <p:cNvPr id="8" name="TextBox 8"/>
            <p:cNvSpPr txBox="1"/>
            <p:nvPr/>
          </p:nvSpPr>
          <p:spPr>
            <a:xfrm>
              <a:off x="0" y="818017"/>
              <a:ext cx="6339840" cy="318636"/>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Something to try that would challenge you?   </a:t>
              </a:r>
            </a:p>
          </p:txBody>
        </p:sp>
      </p:grpSp>
      <p:sp>
        <p:nvSpPr>
          <p:cNvPr id="9" name="TextBox 9"/>
          <p:cNvSpPr txBox="1"/>
          <p:nvPr/>
        </p:nvSpPr>
        <p:spPr>
          <a:xfrm>
            <a:off x="365760" y="346710"/>
            <a:ext cx="422672"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12</a:t>
            </a:r>
          </a:p>
        </p:txBody>
      </p:sp>
      <p:pic>
        <p:nvPicPr>
          <p:cNvPr id="10" name="Picture 10"/>
          <p:cNvPicPr>
            <a:picLocks noChangeAspect="1"/>
          </p:cNvPicPr>
          <p:nvPr/>
        </p:nvPicPr>
        <p:blipFill>
          <a:blip r:embed="rId2"/>
          <a:srcRect l="3027" r="1565" b="2555"/>
          <a:stretch>
            <a:fillRect/>
          </a:stretch>
        </p:blipFill>
        <p:spPr>
          <a:xfrm>
            <a:off x="365760" y="2850742"/>
            <a:ext cx="1577624" cy="44109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346710"/>
            <a:ext cx="422672"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12</a:t>
            </a:r>
          </a:p>
        </p:txBody>
      </p:sp>
      <p:sp>
        <p:nvSpPr>
          <p:cNvPr id="3" name="TextBox 3"/>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721619" y="1205708"/>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6" name="Group 6"/>
          <p:cNvGrpSpPr/>
          <p:nvPr/>
        </p:nvGrpSpPr>
        <p:grpSpPr>
          <a:xfrm>
            <a:off x="409479" y="1066713"/>
            <a:ext cx="4667443" cy="1157290"/>
            <a:chOff x="0" y="0"/>
            <a:chExt cx="6223257" cy="1543053"/>
          </a:xfrm>
        </p:grpSpPr>
        <p:sp>
          <p:nvSpPr>
            <p:cNvPr id="7" name="TextBox 7"/>
            <p:cNvSpPr txBox="1"/>
            <p:nvPr/>
          </p:nvSpPr>
          <p:spPr>
            <a:xfrm>
              <a:off x="0" y="38100"/>
              <a:ext cx="6223257" cy="85598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Try someone else's hobby or pastime</a:t>
              </a:r>
            </a:p>
          </p:txBody>
        </p:sp>
        <p:sp>
          <p:nvSpPr>
            <p:cNvPr id="8" name="TextBox 8"/>
            <p:cNvSpPr txBox="1"/>
            <p:nvPr/>
          </p:nvSpPr>
          <p:spPr>
            <a:xfrm>
              <a:off x="0" y="1224417"/>
              <a:ext cx="6223257" cy="318636"/>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Show and interest and try it out </a:t>
              </a:r>
            </a:p>
          </p:txBody>
        </p:sp>
      </p:grpSp>
      <p:sp>
        <p:nvSpPr>
          <p:cNvPr id="9" name="TextBox 9"/>
          <p:cNvSpPr txBox="1"/>
          <p:nvPr/>
        </p:nvSpPr>
        <p:spPr>
          <a:xfrm>
            <a:off x="409479" y="376706"/>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2</a:t>
            </a:r>
          </a:p>
        </p:txBody>
      </p:sp>
      <p:pic>
        <p:nvPicPr>
          <p:cNvPr id="10" name="Picture 10"/>
          <p:cNvPicPr>
            <a:picLocks noChangeAspect="1"/>
          </p:cNvPicPr>
          <p:nvPr/>
        </p:nvPicPr>
        <p:blipFill>
          <a:blip r:embed="rId2"/>
          <a:srcRect l="3027" r="1565" b="2555"/>
          <a:stretch>
            <a:fillRect/>
          </a:stretch>
        </p:blipFill>
        <p:spPr>
          <a:xfrm>
            <a:off x="365760" y="2850742"/>
            <a:ext cx="1577624" cy="44109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091565"/>
            <a:ext cx="4754880" cy="14554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Is there something that a familiy member does that you've never really taken an interest in? Maybe they are part of a club or they love a particular game? </a:t>
            </a:r>
          </a:p>
          <a:p>
            <a:pPr algn="ctr">
              <a:lnSpc>
                <a:spcPts val="1679"/>
              </a:lnSpc>
            </a:pPr>
            <a:r>
              <a:rPr lang="en-US" sz="1200">
                <a:solidFill>
                  <a:srgbClr val="000000"/>
                </a:solidFill>
                <a:latin typeface="Open Sans Light"/>
              </a:rPr>
              <a:t>This challenge is about showing an interest in someone else's pastimes and trying it out. </a:t>
            </a:r>
          </a:p>
          <a:p>
            <a:pPr algn="ctr">
              <a:lnSpc>
                <a:spcPts val="1679"/>
              </a:lnSpc>
            </a:pPr>
            <a:r>
              <a:rPr lang="en-US" sz="1200">
                <a:solidFill>
                  <a:srgbClr val="000000"/>
                </a:solidFill>
                <a:latin typeface="Open Sans Light"/>
              </a:rPr>
              <a:t>You never know, you might find you like it. Or you may just get to connect with the person on a deeper level.  </a:t>
            </a:r>
          </a:p>
        </p:txBody>
      </p:sp>
      <p:sp>
        <p:nvSpPr>
          <p:cNvPr id="3" name="TextBox 3"/>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2</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728197" y="1205708"/>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6" name="Group 6"/>
          <p:cNvGrpSpPr/>
          <p:nvPr/>
        </p:nvGrpSpPr>
        <p:grpSpPr>
          <a:xfrm>
            <a:off x="365760" y="1114569"/>
            <a:ext cx="4754880" cy="1074501"/>
            <a:chOff x="0" y="0"/>
            <a:chExt cx="6339840" cy="1432668"/>
          </a:xfrm>
        </p:grpSpPr>
        <p:sp>
          <p:nvSpPr>
            <p:cNvPr id="7" name="TextBox 7"/>
            <p:cNvSpPr txBox="1"/>
            <p:nvPr/>
          </p:nvSpPr>
          <p:spPr>
            <a:xfrm>
              <a:off x="0" y="38100"/>
              <a:ext cx="6339840" cy="44958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Try reframing </a:t>
              </a:r>
            </a:p>
          </p:txBody>
        </p:sp>
        <p:sp>
          <p:nvSpPr>
            <p:cNvPr id="8" name="TextBox 8"/>
            <p:cNvSpPr txBox="1"/>
            <p:nvPr/>
          </p:nvSpPr>
          <p:spPr>
            <a:xfrm>
              <a:off x="0" y="818017"/>
              <a:ext cx="6339840" cy="614650"/>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change the story you tell yourself and others about something in your life  </a:t>
              </a:r>
            </a:p>
          </p:txBody>
        </p:sp>
      </p:grpSp>
      <p:sp>
        <p:nvSpPr>
          <p:cNvPr id="9" name="TextBox 9"/>
          <p:cNvSpPr txBox="1"/>
          <p:nvPr/>
        </p:nvSpPr>
        <p:spPr>
          <a:xfrm>
            <a:off x="508139" y="555776"/>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3</a:t>
            </a:r>
          </a:p>
        </p:txBody>
      </p:sp>
      <p:pic>
        <p:nvPicPr>
          <p:cNvPr id="10" name="Picture 10"/>
          <p:cNvPicPr>
            <a:picLocks noChangeAspect="1"/>
          </p:cNvPicPr>
          <p:nvPr/>
        </p:nvPicPr>
        <p:blipFill>
          <a:blip r:embed="rId2"/>
          <a:srcRect l="3027" r="1565" b="2555"/>
          <a:stretch>
            <a:fillRect/>
          </a:stretch>
        </p:blipFill>
        <p:spPr>
          <a:xfrm>
            <a:off x="365760" y="2850742"/>
            <a:ext cx="1577624" cy="44109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777240"/>
            <a:ext cx="4754880" cy="18745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Sometimes we get stuck with a limiting story about ourselves and we interpret things through that limiting story. As a result , the limiting story gets stronger. However, there are always other ways to interpret what happens in our lives. We can claim our narrative power by purposefully choosing a different story. </a:t>
            </a:r>
          </a:p>
          <a:p>
            <a:pPr algn="ctr">
              <a:lnSpc>
                <a:spcPts val="1679"/>
              </a:lnSpc>
            </a:pPr>
            <a:r>
              <a:rPr lang="en-US" sz="1200">
                <a:solidFill>
                  <a:srgbClr val="000000"/>
                </a:solidFill>
                <a:latin typeface="Open Sans Light"/>
              </a:rPr>
              <a:t>Is there a sad, angry or frustrating story in your life that you could re-frame? </a:t>
            </a:r>
          </a:p>
          <a:p>
            <a:pPr algn="ctr">
              <a:lnSpc>
                <a:spcPts val="1679"/>
              </a:lnSpc>
            </a:pPr>
            <a:r>
              <a:rPr lang="en-US" sz="1200">
                <a:solidFill>
                  <a:srgbClr val="000000"/>
                </a:solidFill>
                <a:latin typeface="Open Sans Light"/>
              </a:rPr>
              <a:t>Could it become a comedy, a hero's tale or a story of triumph?</a:t>
            </a:r>
          </a:p>
          <a:p>
            <a:pPr algn="ctr">
              <a:lnSpc>
                <a:spcPts val="1679"/>
              </a:lnSpc>
            </a:pPr>
            <a:r>
              <a:rPr lang="en-US" sz="1200">
                <a:solidFill>
                  <a:srgbClr val="000000"/>
                </a:solidFill>
                <a:latin typeface="Open Sans Light"/>
              </a:rPr>
              <a:t>Reframing can take practice.   </a:t>
            </a:r>
          </a:p>
        </p:txBody>
      </p:sp>
      <p:sp>
        <p:nvSpPr>
          <p:cNvPr id="3" name="TextBox 3"/>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3</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675570" y="1225443"/>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sp>
        <p:nvSpPr>
          <p:cNvPr id="6" name="TextBox 6"/>
          <p:cNvSpPr txBox="1"/>
          <p:nvPr/>
        </p:nvSpPr>
        <p:spPr>
          <a:xfrm>
            <a:off x="409479" y="973475"/>
            <a:ext cx="4711161" cy="63246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Talk to every shop assistant, waiter and cashier you meet</a:t>
            </a:r>
          </a:p>
        </p:txBody>
      </p:sp>
      <p:sp>
        <p:nvSpPr>
          <p:cNvPr id="7" name="TextBox 7"/>
          <p:cNvSpPr txBox="1"/>
          <p:nvPr/>
        </p:nvSpPr>
        <p:spPr>
          <a:xfrm>
            <a:off x="409479" y="1714143"/>
            <a:ext cx="4711161" cy="451463"/>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Ask them about their day and their plans for the weekend </a:t>
            </a:r>
          </a:p>
        </p:txBody>
      </p:sp>
      <p:sp>
        <p:nvSpPr>
          <p:cNvPr id="8" name="TextBox 8"/>
          <p:cNvSpPr txBox="1"/>
          <p:nvPr/>
        </p:nvSpPr>
        <p:spPr>
          <a:xfrm>
            <a:off x="409479" y="396441"/>
            <a:ext cx="375345"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4 </a:t>
            </a:r>
          </a:p>
        </p:txBody>
      </p:sp>
      <p:pic>
        <p:nvPicPr>
          <p:cNvPr id="9" name="Picture 9"/>
          <p:cNvPicPr>
            <a:picLocks noChangeAspect="1"/>
          </p:cNvPicPr>
          <p:nvPr/>
        </p:nvPicPr>
        <p:blipFill>
          <a:blip r:embed="rId2"/>
          <a:srcRect l="3027" r="1565" b="2555"/>
          <a:stretch>
            <a:fillRect/>
          </a:stretch>
        </p:blipFill>
        <p:spPr>
          <a:xfrm>
            <a:off x="365760" y="2850742"/>
            <a:ext cx="1577624" cy="441098"/>
          </a:xfrm>
          <a:prstGeom prst="rect">
            <a:avLst/>
          </a:prstGeom>
        </p:spPr>
      </p:pic>
      <p:sp>
        <p:nvSpPr>
          <p:cNvPr id="10" name="TextBox 10"/>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196340"/>
            <a:ext cx="4754880" cy="12458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It's amazing how much information you learn from people when you have these brief conversations on a regular basis. </a:t>
            </a:r>
          </a:p>
          <a:p>
            <a:pPr algn="ctr">
              <a:lnSpc>
                <a:spcPts val="1679"/>
              </a:lnSpc>
            </a:pPr>
            <a:r>
              <a:rPr lang="en-US" sz="1200">
                <a:solidFill>
                  <a:srgbClr val="000000"/>
                </a:solidFill>
                <a:latin typeface="Open Sans Light"/>
              </a:rPr>
              <a:t>Do this for the whole round. You might even talk to the same person a few times in the round.  </a:t>
            </a:r>
          </a:p>
          <a:p>
            <a:pPr algn="ctr">
              <a:lnSpc>
                <a:spcPts val="1679"/>
              </a:lnSpc>
            </a:pPr>
            <a:r>
              <a:rPr lang="en-US" sz="1200">
                <a:solidFill>
                  <a:srgbClr val="000000"/>
                </a:solidFill>
                <a:latin typeface="Open Sans Light"/>
              </a:rPr>
              <a:t>What do you learn? </a:t>
            </a:r>
          </a:p>
          <a:p>
            <a:pPr algn="ctr">
              <a:lnSpc>
                <a:spcPts val="1679"/>
              </a:lnSpc>
            </a:pPr>
            <a:r>
              <a:rPr lang="en-US" sz="1200">
                <a:solidFill>
                  <a:srgbClr val="000000"/>
                </a:solidFill>
                <a:latin typeface="Open Sans Light"/>
              </a:rPr>
              <a:t>Do you feel a new connection forming?  </a:t>
            </a:r>
          </a:p>
        </p:txBody>
      </p:sp>
      <p:sp>
        <p:nvSpPr>
          <p:cNvPr id="3" name="TextBox 3"/>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4</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79185" y="-3334407"/>
            <a:ext cx="3865319" cy="3865319"/>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128F8B"/>
            </a:solidFill>
          </p:spPr>
        </p:sp>
      </p:grpSp>
      <p:grpSp>
        <p:nvGrpSpPr>
          <p:cNvPr id="4" name="Group 4"/>
          <p:cNvGrpSpPr>
            <a:grpSpLocks noChangeAspect="1"/>
          </p:cNvGrpSpPr>
          <p:nvPr/>
        </p:nvGrpSpPr>
        <p:grpSpPr>
          <a:xfrm rot="1491326">
            <a:off x="4708462" y="1232022"/>
            <a:ext cx="3850346" cy="3850346"/>
            <a:chOff x="0" y="0"/>
            <a:chExt cx="6350000" cy="6350000"/>
          </a:xfrm>
        </p:grpSpPr>
        <p:sp>
          <p:nvSpPr>
            <p:cNvPr id="5" name="Freeform 5"/>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EEC55E"/>
            </a:solidFill>
          </p:spPr>
        </p:sp>
      </p:grpSp>
      <p:grpSp>
        <p:nvGrpSpPr>
          <p:cNvPr id="6" name="Group 6"/>
          <p:cNvGrpSpPr/>
          <p:nvPr/>
        </p:nvGrpSpPr>
        <p:grpSpPr>
          <a:xfrm>
            <a:off x="365760" y="794605"/>
            <a:ext cx="4754880" cy="1386688"/>
            <a:chOff x="0" y="0"/>
            <a:chExt cx="6339840" cy="1848917"/>
          </a:xfrm>
        </p:grpSpPr>
        <p:sp>
          <p:nvSpPr>
            <p:cNvPr id="7" name="TextBox 7"/>
            <p:cNvSpPr txBox="1"/>
            <p:nvPr/>
          </p:nvSpPr>
          <p:spPr>
            <a:xfrm>
              <a:off x="0" y="38100"/>
              <a:ext cx="6339840" cy="855980"/>
            </a:xfrm>
            <a:prstGeom prst="rect">
              <a:avLst/>
            </a:prstGeom>
          </p:spPr>
          <p:txBody>
            <a:bodyPr lIns="0" tIns="0" rIns="0" bIns="0" rtlCol="0" anchor="t">
              <a:spAutoFit/>
            </a:bodyPr>
            <a:lstStyle/>
            <a:p>
              <a:pPr algn="ctr">
                <a:lnSpc>
                  <a:spcPts val="2400"/>
                </a:lnSpc>
              </a:pPr>
              <a:r>
                <a:rPr lang="en-US" sz="2400">
                  <a:solidFill>
                    <a:srgbClr val="4C5270"/>
                  </a:solidFill>
                  <a:latin typeface="Aileron Heavy"/>
                </a:rPr>
                <a:t>Try a new social club or community event</a:t>
              </a:r>
            </a:p>
          </p:txBody>
        </p:sp>
        <p:sp>
          <p:nvSpPr>
            <p:cNvPr id="8" name="TextBox 8"/>
            <p:cNvSpPr txBox="1"/>
            <p:nvPr/>
          </p:nvSpPr>
          <p:spPr>
            <a:xfrm>
              <a:off x="0" y="1234267"/>
              <a:ext cx="6339840" cy="614650"/>
            </a:xfrm>
            <a:prstGeom prst="rect">
              <a:avLst/>
            </a:prstGeom>
          </p:spPr>
          <p:txBody>
            <a:bodyPr lIns="0" tIns="0" rIns="0" bIns="0" rtlCol="0" anchor="t">
              <a:spAutoFit/>
            </a:bodyPr>
            <a:lstStyle/>
            <a:p>
              <a:pPr algn="ctr">
                <a:lnSpc>
                  <a:spcPts val="1792"/>
                </a:lnSpc>
              </a:pPr>
              <a:r>
                <a:rPr lang="en-US" sz="1792">
                  <a:solidFill>
                    <a:srgbClr val="36EEE0"/>
                  </a:solidFill>
                  <a:latin typeface="Aileron Regular"/>
                </a:rPr>
                <a:t>Look in the local paper or ask online about what group are out there. </a:t>
              </a:r>
            </a:p>
          </p:txBody>
        </p:sp>
      </p:grpSp>
      <p:sp>
        <p:nvSpPr>
          <p:cNvPr id="9" name="TextBox 9"/>
          <p:cNvSpPr txBox="1"/>
          <p:nvPr/>
        </p:nvSpPr>
        <p:spPr>
          <a:xfrm>
            <a:off x="365760" y="346710"/>
            <a:ext cx="335756"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Try 5</a:t>
            </a:r>
          </a:p>
        </p:txBody>
      </p:sp>
      <p:pic>
        <p:nvPicPr>
          <p:cNvPr id="10" name="Picture 10"/>
          <p:cNvPicPr>
            <a:picLocks noChangeAspect="1"/>
          </p:cNvPicPr>
          <p:nvPr/>
        </p:nvPicPr>
        <p:blipFill>
          <a:blip r:embed="rId2"/>
          <a:srcRect l="3027" r="1565" b="2555"/>
          <a:stretch>
            <a:fillRect/>
          </a:stretch>
        </p:blipFill>
        <p:spPr>
          <a:xfrm>
            <a:off x="365760" y="2850742"/>
            <a:ext cx="1577624" cy="441098"/>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Custom</PresentationFormat>
  <Paragraphs>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Try challenge cards bigger 6x4</dc:title>
  <cp:lastModifiedBy>Sharon Vaughan</cp:lastModifiedBy>
  <cp:revision>2</cp:revision>
  <dcterms:created xsi:type="dcterms:W3CDTF">2006-08-16T00:00:00Z</dcterms:created>
  <dcterms:modified xsi:type="dcterms:W3CDTF">2021-02-26T01:37:27Z</dcterms:modified>
  <dc:identifier>DAEOX66duxQ</dc:identifier>
</cp:coreProperties>
</file>