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5486400" cy="3657600"/>
  <p:notesSz cx="6858000" cy="9144000"/>
  <p:embeddedFontLst>
    <p:embeddedFont>
      <p:font typeface="Aileron Heavy"/>
      <p:regular r:id="rId26"/>
    </p:embeddedFont>
    <p:embeddedFont>
      <p:font typeface="Aileron Heavy Bold" pitchFamily="2" charset="77"/>
      <p:regular r:id="rId27"/>
    </p:embeddedFont>
    <p:embeddedFont>
      <p:font typeface="Aileron Heavy Bold Italics" pitchFamily="2" charset="77"/>
      <p:regular r:id="rId28"/>
    </p:embeddedFont>
    <p:embeddedFont>
      <p:font typeface="Aileron Heavy Italics" pitchFamily="2" charset="77"/>
      <p:regular r:id="rId29"/>
    </p:embeddedFont>
    <p:embeddedFont>
      <p:font typeface="Aileron Regular"/>
      <p:regular r:id="rId30"/>
    </p:embeddedFont>
    <p:embeddedFont>
      <p:font typeface="Aileron Regular Bold" pitchFamily="2" charset="77"/>
      <p:regular r:id="rId31"/>
    </p:embeddedFont>
    <p:embeddedFont>
      <p:font typeface="Aileron Regular Bold Italics" pitchFamily="2" charset="77"/>
      <p:regular r:id="rId32"/>
    </p:embeddedFont>
    <p:embeddedFont>
      <p:font typeface="Aileron Regular Italics" pitchFamily="2" charset="77"/>
      <p:regular r:id="rId33"/>
    </p:embeddedFont>
    <p:embeddedFont>
      <p:font typeface="Arimo" panose="020B0604020202020204" pitchFamily="34" charset="0"/>
      <p:regular r:id="rId34"/>
    </p:embeddedFont>
    <p:embeddedFont>
      <p:font typeface="Arimo Bold" panose="020B0704020202020204" pitchFamily="34" charset="0"/>
      <p:regular r:id="rId35"/>
    </p:embeddedFont>
    <p:embeddedFont>
      <p:font typeface="Arimo Bold Italics" panose="020B0704020202090204" pitchFamily="34" charset="0"/>
      <p:regular r:id="rId36"/>
    </p:embeddedFont>
    <p:embeddedFont>
      <p:font typeface="Arimo Italics" panose="020B0604020202090204" pitchFamily="34" charset="0"/>
      <p:regular r:id="rId37"/>
    </p:embeddedFont>
    <p:embeddedFont>
      <p:font typeface="Open Sans Light" panose="020B0306030504020204"/>
      <p:regular r:id="rId38"/>
    </p:embeddedFont>
    <p:embeddedFont>
      <p:font typeface="Open Sans Light Bold" panose="020B0806030504020204" pitchFamily="34" charset="0"/>
      <p:regular r:id="rId39"/>
    </p:embeddedFont>
    <p:embeddedFont>
      <p:font typeface="Open Sans Light Bold Italics" panose="020B0806030504020204" pitchFamily="34" charset="0"/>
      <p:regular r:id="rId40"/>
    </p:embeddedFont>
    <p:embeddedFont>
      <p:font typeface="Open Sans Light Italics" panose="020B0306030504020204" pitchFamily="34" charset="0"/>
      <p:regular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8.fntdata"/><Relationship Id="rId38"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font" Target="fonts/font16.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2/26/21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288672" y="2115044"/>
            <a:ext cx="4265916" cy="1699426"/>
          </a:xfrm>
          <a:prstGeom prst="rect">
            <a:avLst/>
          </a:prstGeom>
          <a:solidFill>
            <a:srgbClr val="C9E265"/>
          </a:solidFill>
        </p:spPr>
      </p:sp>
      <p:sp>
        <p:nvSpPr>
          <p:cNvPr id="5" name="AutoShape 5"/>
          <p:cNvSpPr/>
          <p:nvPr/>
        </p:nvSpPr>
        <p:spPr>
          <a:xfrm rot="1400404">
            <a:off x="2401127" y="-1181898"/>
            <a:ext cx="4265916" cy="1699426"/>
          </a:xfrm>
          <a:prstGeom prst="rect">
            <a:avLst/>
          </a:prstGeom>
          <a:solidFill>
            <a:srgbClr val="5CE1E6"/>
          </a:solidFill>
        </p:spPr>
      </p:sp>
      <p:grpSp>
        <p:nvGrpSpPr>
          <p:cNvPr id="6" name="Group 6"/>
          <p:cNvGrpSpPr/>
          <p:nvPr/>
        </p:nvGrpSpPr>
        <p:grpSpPr>
          <a:xfrm>
            <a:off x="365760" y="911506"/>
            <a:ext cx="4754880" cy="1113936"/>
            <a:chOff x="0" y="0"/>
            <a:chExt cx="6339840" cy="1485248"/>
          </a:xfrm>
        </p:grpSpPr>
        <p:sp>
          <p:nvSpPr>
            <p:cNvPr id="7" name="TextBox 7"/>
            <p:cNvSpPr txBox="1"/>
            <p:nvPr/>
          </p:nvSpPr>
          <p:spPr>
            <a:xfrm>
              <a:off x="0" y="57150"/>
              <a:ext cx="6339840" cy="793242"/>
            </a:xfrm>
            <a:prstGeom prst="rect">
              <a:avLst/>
            </a:prstGeom>
          </p:spPr>
          <p:txBody>
            <a:bodyPr lIns="0" tIns="0" rIns="0" bIns="0" rtlCol="0" anchor="t">
              <a:spAutoFit/>
            </a:bodyPr>
            <a:lstStyle/>
            <a:p>
              <a:pPr algn="ctr">
                <a:lnSpc>
                  <a:spcPts val="2208"/>
                </a:lnSpc>
              </a:pPr>
              <a:r>
                <a:rPr lang="en-US" sz="2399">
                  <a:solidFill>
                    <a:srgbClr val="CB6CE6"/>
                  </a:solidFill>
                  <a:latin typeface="Aileron Heavy"/>
                </a:rPr>
                <a:t>Read something you wouldn't normally  </a:t>
              </a:r>
            </a:p>
          </p:txBody>
        </p:sp>
        <p:sp>
          <p:nvSpPr>
            <p:cNvPr id="8" name="TextBox 8"/>
            <p:cNvSpPr txBox="1"/>
            <p:nvPr/>
          </p:nvSpPr>
          <p:spPr>
            <a:xfrm>
              <a:off x="0" y="963761"/>
              <a:ext cx="6339840" cy="521487"/>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Stretch yourself to read a different genre or about a topic that is out of your comfort zone </a:t>
              </a:r>
            </a:p>
          </p:txBody>
        </p:sp>
      </p:grpSp>
      <p:pic>
        <p:nvPicPr>
          <p:cNvPr id="9" name="Picture 9"/>
          <p:cNvPicPr>
            <a:picLocks noChangeAspect="1"/>
          </p:cNvPicPr>
          <p:nvPr/>
        </p:nvPicPr>
        <p:blipFill>
          <a:blip r:embed="rId2"/>
          <a:srcRect l="3027" r="1565" b="2555"/>
          <a:stretch>
            <a:fillRect/>
          </a:stretch>
        </p:blipFill>
        <p:spPr>
          <a:xfrm>
            <a:off x="365760" y="2873720"/>
            <a:ext cx="1495441" cy="418120"/>
          </a:xfrm>
          <a:prstGeom prst="rect">
            <a:avLst/>
          </a:prstGeom>
        </p:spPr>
      </p:pic>
      <p:sp>
        <p:nvSpPr>
          <p:cNvPr id="10" name="TextBox 10"/>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1</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301115"/>
            <a:ext cx="4754880" cy="10363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Our body is integral to our Mind-Life </a:t>
            </a:r>
          </a:p>
          <a:p>
            <a:pPr algn="ctr">
              <a:lnSpc>
                <a:spcPts val="1679"/>
              </a:lnSpc>
            </a:pPr>
            <a:r>
              <a:rPr lang="en-US" sz="1200">
                <a:solidFill>
                  <a:srgbClr val="000000"/>
                </a:solidFill>
                <a:latin typeface="Open Sans Light"/>
              </a:rPr>
              <a:t>We need to stretch it as well as our mind</a:t>
            </a:r>
          </a:p>
          <a:p>
            <a:pPr algn="ctr">
              <a:lnSpc>
                <a:spcPts val="1679"/>
              </a:lnSpc>
            </a:pPr>
            <a:r>
              <a:rPr lang="en-US" sz="1200">
                <a:solidFill>
                  <a:srgbClr val="000000"/>
                </a:solidFill>
                <a:latin typeface="Open Sans Light"/>
              </a:rPr>
              <a:t>Try some simple, gentle stretches every morning and night </a:t>
            </a:r>
          </a:p>
          <a:p>
            <a:pPr algn="ctr">
              <a:lnSpc>
                <a:spcPts val="1679"/>
              </a:lnSpc>
            </a:pPr>
            <a:r>
              <a:rPr lang="en-US" sz="1200">
                <a:solidFill>
                  <a:srgbClr val="000000"/>
                </a:solidFill>
                <a:latin typeface="Open Sans Light"/>
              </a:rPr>
              <a:t>You may want to speak to your health care professional if you are unsure how to do this safely. </a:t>
            </a:r>
          </a:p>
        </p:txBody>
      </p:sp>
      <p:sp>
        <p:nvSpPr>
          <p:cNvPr id="3" name="TextBox 3"/>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5</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09068" y="2162633"/>
            <a:ext cx="4265916" cy="1699426"/>
          </a:xfrm>
          <a:prstGeom prst="rect">
            <a:avLst/>
          </a:prstGeom>
          <a:solidFill>
            <a:srgbClr val="C9E265"/>
          </a:solidFill>
        </p:spPr>
      </p:sp>
      <p:sp>
        <p:nvSpPr>
          <p:cNvPr id="5" name="AutoShape 5"/>
          <p:cNvSpPr/>
          <p:nvPr/>
        </p:nvSpPr>
        <p:spPr>
          <a:xfrm rot="1400404">
            <a:off x="2435119" y="-1215891"/>
            <a:ext cx="4265916" cy="1699426"/>
          </a:xfrm>
          <a:prstGeom prst="rect">
            <a:avLst/>
          </a:prstGeom>
          <a:solidFill>
            <a:srgbClr val="5CE1E6"/>
          </a:solidFill>
        </p:spPr>
      </p:sp>
      <p:grpSp>
        <p:nvGrpSpPr>
          <p:cNvPr id="6" name="Group 6"/>
          <p:cNvGrpSpPr/>
          <p:nvPr/>
        </p:nvGrpSpPr>
        <p:grpSpPr>
          <a:xfrm>
            <a:off x="365760" y="982895"/>
            <a:ext cx="4754880" cy="931448"/>
            <a:chOff x="0" y="0"/>
            <a:chExt cx="6339840" cy="1241931"/>
          </a:xfrm>
        </p:grpSpPr>
        <p:sp>
          <p:nvSpPr>
            <p:cNvPr id="7" name="TextBox 7"/>
            <p:cNvSpPr txBox="1"/>
            <p:nvPr/>
          </p:nvSpPr>
          <p:spPr>
            <a:xfrm>
              <a:off x="0" y="57150"/>
              <a:ext cx="6339840" cy="793242"/>
            </a:xfrm>
            <a:prstGeom prst="rect">
              <a:avLst/>
            </a:prstGeom>
          </p:spPr>
          <p:txBody>
            <a:bodyPr lIns="0" tIns="0" rIns="0" bIns="0" rtlCol="0" anchor="t">
              <a:spAutoFit/>
            </a:bodyPr>
            <a:lstStyle/>
            <a:p>
              <a:pPr algn="ctr">
                <a:lnSpc>
                  <a:spcPts val="2208"/>
                </a:lnSpc>
              </a:pPr>
              <a:r>
                <a:rPr lang="en-US" sz="2400">
                  <a:solidFill>
                    <a:srgbClr val="CB6CE6"/>
                  </a:solidFill>
                  <a:latin typeface="Aileron Heavy"/>
                </a:rPr>
                <a:t>Help someone you don't normally help </a:t>
              </a:r>
            </a:p>
          </p:txBody>
        </p:sp>
        <p:sp>
          <p:nvSpPr>
            <p:cNvPr id="8" name="TextBox 8"/>
            <p:cNvSpPr txBox="1"/>
            <p:nvPr/>
          </p:nvSpPr>
          <p:spPr>
            <a:xfrm>
              <a:off x="0" y="963761"/>
              <a:ext cx="6339840" cy="278170"/>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Do something practical and tangible </a:t>
              </a:r>
            </a:p>
          </p:txBody>
        </p:sp>
      </p:grpSp>
      <p:pic>
        <p:nvPicPr>
          <p:cNvPr id="9" name="Picture 9"/>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0" name="TextBox 10"/>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6</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986790"/>
            <a:ext cx="4754880" cy="16649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Often people say "if you need anything let me know" but the person never asks and so that offer doesn't go anywhere. </a:t>
            </a:r>
          </a:p>
          <a:p>
            <a:pPr algn="ctr">
              <a:lnSpc>
                <a:spcPts val="1679"/>
              </a:lnSpc>
            </a:pPr>
            <a:r>
              <a:rPr lang="en-US" sz="1200">
                <a:solidFill>
                  <a:srgbClr val="000000"/>
                </a:solidFill>
                <a:latin typeface="Open Sans Light"/>
              </a:rPr>
              <a:t>People often struggle to ask for help and so even though they would like it, they won't ask, even if you offered. </a:t>
            </a:r>
          </a:p>
          <a:p>
            <a:pPr algn="ctr">
              <a:lnSpc>
                <a:spcPts val="1679"/>
              </a:lnSpc>
            </a:pPr>
            <a:r>
              <a:rPr lang="en-US" sz="1200">
                <a:solidFill>
                  <a:srgbClr val="000000"/>
                </a:solidFill>
                <a:latin typeface="Open Sans Light"/>
              </a:rPr>
              <a:t>Your challenge is to find an opportunity to actually help someone this round.  Rather than just offering, actually do it. Be like a detective and ask them questions to find out how you could best help. Failing that, commit a random act of kindness to someone you know.  </a:t>
            </a:r>
          </a:p>
        </p:txBody>
      </p:sp>
      <p:sp>
        <p:nvSpPr>
          <p:cNvPr id="3" name="TextBox 3"/>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6</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53442" y="2142238"/>
            <a:ext cx="4265916" cy="1699426"/>
          </a:xfrm>
          <a:prstGeom prst="rect">
            <a:avLst/>
          </a:prstGeom>
          <a:solidFill>
            <a:srgbClr val="C9E265"/>
          </a:solidFill>
        </p:spPr>
      </p:sp>
      <p:sp>
        <p:nvSpPr>
          <p:cNvPr id="5" name="AutoShape 5"/>
          <p:cNvSpPr/>
          <p:nvPr/>
        </p:nvSpPr>
        <p:spPr>
          <a:xfrm rot="1400404">
            <a:off x="2491676" y="-1059525"/>
            <a:ext cx="4265916" cy="1699426"/>
          </a:xfrm>
          <a:prstGeom prst="rect">
            <a:avLst/>
          </a:prstGeom>
          <a:solidFill>
            <a:srgbClr val="5CE1E6"/>
          </a:solidFill>
        </p:spPr>
      </p:sp>
      <p:grpSp>
        <p:nvGrpSpPr>
          <p:cNvPr id="6" name="Group 6"/>
          <p:cNvGrpSpPr/>
          <p:nvPr/>
        </p:nvGrpSpPr>
        <p:grpSpPr>
          <a:xfrm>
            <a:off x="365760" y="1219330"/>
            <a:ext cx="4754880" cy="655223"/>
            <a:chOff x="0" y="0"/>
            <a:chExt cx="6339840" cy="873631"/>
          </a:xfrm>
        </p:grpSpPr>
        <p:sp>
          <p:nvSpPr>
            <p:cNvPr id="7" name="TextBox 7"/>
            <p:cNvSpPr txBox="1"/>
            <p:nvPr/>
          </p:nvSpPr>
          <p:spPr>
            <a:xfrm>
              <a:off x="0" y="57150"/>
              <a:ext cx="6339840" cy="424942"/>
            </a:xfrm>
            <a:prstGeom prst="rect">
              <a:avLst/>
            </a:prstGeom>
          </p:spPr>
          <p:txBody>
            <a:bodyPr lIns="0" tIns="0" rIns="0" bIns="0" rtlCol="0" anchor="t">
              <a:spAutoFit/>
            </a:bodyPr>
            <a:lstStyle/>
            <a:p>
              <a:pPr algn="ctr">
                <a:lnSpc>
                  <a:spcPts val="2208"/>
                </a:lnSpc>
              </a:pPr>
              <a:r>
                <a:rPr lang="en-US" sz="2400">
                  <a:solidFill>
                    <a:srgbClr val="CB6CE6"/>
                  </a:solidFill>
                  <a:latin typeface="Aileron Heavy"/>
                </a:rPr>
                <a:t>Practice interdependence </a:t>
              </a:r>
            </a:p>
          </p:txBody>
        </p:sp>
        <p:sp>
          <p:nvSpPr>
            <p:cNvPr id="8" name="TextBox 8"/>
            <p:cNvSpPr txBox="1"/>
            <p:nvPr/>
          </p:nvSpPr>
          <p:spPr>
            <a:xfrm>
              <a:off x="0" y="595461"/>
              <a:ext cx="6339840" cy="278170"/>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Accept or ask for help from someone you know </a:t>
              </a:r>
            </a:p>
          </p:txBody>
        </p:sp>
      </p:grpSp>
      <p:pic>
        <p:nvPicPr>
          <p:cNvPr id="9" name="Picture 9"/>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0" name="TextBox 10"/>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7</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672465"/>
            <a:ext cx="4754880" cy="22936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Sometimes we get too caught up in being independent, we forget that as humans we are actually supposed to exist in a community. </a:t>
            </a:r>
          </a:p>
          <a:p>
            <a:pPr algn="ctr">
              <a:lnSpc>
                <a:spcPts val="1679"/>
              </a:lnSpc>
            </a:pPr>
            <a:r>
              <a:rPr lang="en-US" sz="1200">
                <a:solidFill>
                  <a:srgbClr val="000000"/>
                </a:solidFill>
                <a:latin typeface="Open Sans Light"/>
              </a:rPr>
              <a:t>It becomes second nature to politely refuse help and struggle along in silence.</a:t>
            </a:r>
          </a:p>
          <a:p>
            <a:pPr algn="ctr">
              <a:lnSpc>
                <a:spcPts val="1679"/>
              </a:lnSpc>
            </a:pPr>
            <a:r>
              <a:rPr lang="en-US" sz="1200">
                <a:solidFill>
                  <a:srgbClr val="000000"/>
                </a:solidFill>
                <a:latin typeface="Open Sans Light"/>
              </a:rPr>
              <a:t>People love helping others. Opportunities to help have become rare and when people can do something to help it makes them feel good. </a:t>
            </a:r>
          </a:p>
          <a:p>
            <a:pPr algn="ctr">
              <a:lnSpc>
                <a:spcPts val="1679"/>
              </a:lnSpc>
            </a:pPr>
            <a:r>
              <a:rPr lang="en-US" sz="1200">
                <a:solidFill>
                  <a:srgbClr val="000000"/>
                </a:solidFill>
                <a:latin typeface="Open Sans Light"/>
              </a:rPr>
              <a:t>Give the gift of allowing someone to help you this round. </a:t>
            </a:r>
          </a:p>
          <a:p>
            <a:pPr algn="ctr">
              <a:lnSpc>
                <a:spcPts val="1679"/>
              </a:lnSpc>
            </a:pPr>
            <a:r>
              <a:rPr lang="en-US" sz="1200">
                <a:solidFill>
                  <a:srgbClr val="000000"/>
                </a:solidFill>
                <a:latin typeface="Open Sans Light"/>
              </a:rPr>
              <a:t>Notice how it feels and how it impacts on your connection with that person. </a:t>
            </a:r>
          </a:p>
          <a:p>
            <a:pPr algn="ctr">
              <a:lnSpc>
                <a:spcPts val="1679"/>
              </a:lnSpc>
            </a:pPr>
            <a:r>
              <a:rPr lang="en-US" sz="1200">
                <a:solidFill>
                  <a:srgbClr val="000000"/>
                </a:solidFill>
                <a:latin typeface="Open Sans Light"/>
              </a:rPr>
              <a:t>Of course interdependence is mutual, so if you accept help, you may also help them in return or pay it forward  </a:t>
            </a:r>
          </a:p>
        </p:txBody>
      </p:sp>
      <p:sp>
        <p:nvSpPr>
          <p:cNvPr id="3" name="TextBox 3"/>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7</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53442" y="2108245"/>
            <a:ext cx="4265916" cy="1699426"/>
          </a:xfrm>
          <a:prstGeom prst="rect">
            <a:avLst/>
          </a:prstGeom>
          <a:solidFill>
            <a:srgbClr val="C9E265"/>
          </a:solidFill>
        </p:spPr>
      </p:sp>
      <p:sp>
        <p:nvSpPr>
          <p:cNvPr id="5" name="AutoShape 5"/>
          <p:cNvSpPr/>
          <p:nvPr/>
        </p:nvSpPr>
        <p:spPr>
          <a:xfrm rot="1400404">
            <a:off x="2491676" y="-1184988"/>
            <a:ext cx="4265916" cy="1699426"/>
          </a:xfrm>
          <a:prstGeom prst="rect">
            <a:avLst/>
          </a:prstGeom>
          <a:solidFill>
            <a:srgbClr val="5CE1E6"/>
          </a:solidFill>
        </p:spPr>
      </p:sp>
      <p:grpSp>
        <p:nvGrpSpPr>
          <p:cNvPr id="6" name="Group 6"/>
          <p:cNvGrpSpPr/>
          <p:nvPr/>
        </p:nvGrpSpPr>
        <p:grpSpPr>
          <a:xfrm>
            <a:off x="365760" y="1088487"/>
            <a:ext cx="4737545" cy="837711"/>
            <a:chOff x="0" y="0"/>
            <a:chExt cx="6316727" cy="1116948"/>
          </a:xfrm>
        </p:grpSpPr>
        <p:sp>
          <p:nvSpPr>
            <p:cNvPr id="7" name="TextBox 7"/>
            <p:cNvSpPr txBox="1"/>
            <p:nvPr/>
          </p:nvSpPr>
          <p:spPr>
            <a:xfrm>
              <a:off x="0" y="57150"/>
              <a:ext cx="6316727" cy="424942"/>
            </a:xfrm>
            <a:prstGeom prst="rect">
              <a:avLst/>
            </a:prstGeom>
          </p:spPr>
          <p:txBody>
            <a:bodyPr lIns="0" tIns="0" rIns="0" bIns="0" rtlCol="0" anchor="t">
              <a:spAutoFit/>
            </a:bodyPr>
            <a:lstStyle/>
            <a:p>
              <a:pPr algn="ctr">
                <a:lnSpc>
                  <a:spcPts val="2208"/>
                </a:lnSpc>
              </a:pPr>
              <a:r>
                <a:rPr lang="en-US" sz="2399">
                  <a:solidFill>
                    <a:srgbClr val="CB6CE6"/>
                  </a:solidFill>
                  <a:latin typeface="Aileron Heavy"/>
                </a:rPr>
                <a:t>Stretch a connection deeper </a:t>
              </a:r>
            </a:p>
          </p:txBody>
        </p:sp>
        <p:sp>
          <p:nvSpPr>
            <p:cNvPr id="8" name="TextBox 8"/>
            <p:cNvSpPr txBox="1"/>
            <p:nvPr/>
          </p:nvSpPr>
          <p:spPr>
            <a:xfrm>
              <a:off x="0" y="595461"/>
              <a:ext cx="6316727" cy="521487"/>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Take a friendship or community connection to a deeper level</a:t>
              </a:r>
            </a:p>
          </p:txBody>
        </p:sp>
      </p:grpSp>
      <p:pic>
        <p:nvPicPr>
          <p:cNvPr id="9" name="Picture 9"/>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0" name="TextBox 10"/>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8</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96340"/>
            <a:ext cx="4754880" cy="12458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Think of someone you know, that you would like to be closer to. </a:t>
            </a:r>
          </a:p>
          <a:p>
            <a:pPr algn="ctr">
              <a:lnSpc>
                <a:spcPts val="1679"/>
              </a:lnSpc>
            </a:pPr>
            <a:r>
              <a:rPr lang="en-US" sz="1200">
                <a:solidFill>
                  <a:srgbClr val="000000"/>
                </a:solidFill>
                <a:latin typeface="Open Sans Light"/>
              </a:rPr>
              <a:t>Do something this round to enable or invite that person to get closer. Maybe invite the neighbour over for a cuppa or a meal, stop and talk to the person you see every day on your walk, open up really deeply to someone who is already a friend.  </a:t>
            </a:r>
          </a:p>
          <a:p>
            <a:pPr algn="ctr">
              <a:lnSpc>
                <a:spcPts val="1679"/>
              </a:lnSpc>
            </a:pPr>
            <a:r>
              <a:rPr lang="en-US" sz="1200">
                <a:solidFill>
                  <a:srgbClr val="000000"/>
                </a:solidFill>
                <a:latin typeface="Open Sans Light"/>
              </a:rPr>
              <a:t> </a:t>
            </a:r>
          </a:p>
        </p:txBody>
      </p:sp>
      <p:sp>
        <p:nvSpPr>
          <p:cNvPr id="3" name="TextBox 3"/>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8</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02269" y="2203424"/>
            <a:ext cx="4265916" cy="1699426"/>
          </a:xfrm>
          <a:prstGeom prst="rect">
            <a:avLst/>
          </a:prstGeom>
          <a:solidFill>
            <a:srgbClr val="C9E265"/>
          </a:solidFill>
        </p:spPr>
      </p:sp>
      <p:sp>
        <p:nvSpPr>
          <p:cNvPr id="5" name="AutoShape 5"/>
          <p:cNvSpPr/>
          <p:nvPr/>
        </p:nvSpPr>
        <p:spPr>
          <a:xfrm rot="1400404">
            <a:off x="2394328" y="-1169243"/>
            <a:ext cx="4265916" cy="1699426"/>
          </a:xfrm>
          <a:prstGeom prst="rect">
            <a:avLst/>
          </a:prstGeom>
          <a:solidFill>
            <a:srgbClr val="5CE1E6"/>
          </a:solidFill>
        </p:spPr>
      </p:sp>
      <p:grpSp>
        <p:nvGrpSpPr>
          <p:cNvPr id="6" name="Group 6"/>
          <p:cNvGrpSpPr/>
          <p:nvPr/>
        </p:nvGrpSpPr>
        <p:grpSpPr>
          <a:xfrm>
            <a:off x="393379" y="991089"/>
            <a:ext cx="4699642" cy="837711"/>
            <a:chOff x="0" y="0"/>
            <a:chExt cx="6266189" cy="1116948"/>
          </a:xfrm>
        </p:grpSpPr>
        <p:sp>
          <p:nvSpPr>
            <p:cNvPr id="7" name="TextBox 7"/>
            <p:cNvSpPr txBox="1"/>
            <p:nvPr/>
          </p:nvSpPr>
          <p:spPr>
            <a:xfrm>
              <a:off x="0" y="57150"/>
              <a:ext cx="6266189" cy="424942"/>
            </a:xfrm>
            <a:prstGeom prst="rect">
              <a:avLst/>
            </a:prstGeom>
          </p:spPr>
          <p:txBody>
            <a:bodyPr lIns="0" tIns="0" rIns="0" bIns="0" rtlCol="0" anchor="t">
              <a:spAutoFit/>
            </a:bodyPr>
            <a:lstStyle/>
            <a:p>
              <a:pPr algn="ctr">
                <a:lnSpc>
                  <a:spcPts val="2208"/>
                </a:lnSpc>
              </a:pPr>
              <a:r>
                <a:rPr lang="en-US" sz="2400">
                  <a:solidFill>
                    <a:srgbClr val="CB6CE6"/>
                  </a:solidFill>
                  <a:latin typeface="Aileron Heavy"/>
                </a:rPr>
                <a:t>Up the bar </a:t>
              </a:r>
            </a:p>
          </p:txBody>
        </p:sp>
        <p:sp>
          <p:nvSpPr>
            <p:cNvPr id="8" name="TextBox 8"/>
            <p:cNvSpPr txBox="1"/>
            <p:nvPr/>
          </p:nvSpPr>
          <p:spPr>
            <a:xfrm>
              <a:off x="0" y="595461"/>
              <a:ext cx="6266189" cy="521487"/>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Set yourself a goal around improving or completing something you have been working on for a while   </a:t>
              </a:r>
            </a:p>
          </p:txBody>
        </p:sp>
      </p:grpSp>
      <p:pic>
        <p:nvPicPr>
          <p:cNvPr id="9" name="Picture 9"/>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0" name="TextBox 10"/>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9</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882015"/>
            <a:ext cx="4754880" cy="18745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This challenge is about stretching just a bit further with something. Is there something you have been procrastinating about or avoiding? Now is the time to get it ticked off your to-do list </a:t>
            </a:r>
          </a:p>
          <a:p>
            <a:pPr algn="ctr">
              <a:lnSpc>
                <a:spcPts val="1679"/>
              </a:lnSpc>
            </a:pPr>
            <a:r>
              <a:rPr lang="en-US" sz="1200">
                <a:solidFill>
                  <a:srgbClr val="000000"/>
                </a:solidFill>
                <a:latin typeface="Open Sans Light"/>
              </a:rPr>
              <a:t>Is there a goal you have had in your mind but not really committed to? </a:t>
            </a:r>
          </a:p>
          <a:p>
            <a:pPr algn="ctr">
              <a:lnSpc>
                <a:spcPts val="1679"/>
              </a:lnSpc>
            </a:pPr>
            <a:r>
              <a:rPr lang="en-US" sz="1200">
                <a:solidFill>
                  <a:srgbClr val="000000"/>
                </a:solidFill>
                <a:latin typeface="Open Sans Light"/>
              </a:rPr>
              <a:t>Now is the time to write it down and take action</a:t>
            </a:r>
          </a:p>
          <a:p>
            <a:pPr algn="ctr">
              <a:lnSpc>
                <a:spcPts val="1679"/>
              </a:lnSpc>
            </a:pPr>
            <a:r>
              <a:rPr lang="en-US" sz="1200">
                <a:solidFill>
                  <a:srgbClr val="000000"/>
                </a:solidFill>
                <a:latin typeface="Open Sans Light"/>
              </a:rPr>
              <a:t>Is there something you're already doing but you know you could do better? </a:t>
            </a:r>
          </a:p>
          <a:p>
            <a:pPr algn="ctr">
              <a:lnSpc>
                <a:spcPts val="1679"/>
              </a:lnSpc>
            </a:pPr>
            <a:r>
              <a:rPr lang="en-US" sz="1200">
                <a:solidFill>
                  <a:srgbClr val="000000"/>
                </a:solidFill>
                <a:latin typeface="Open Sans Light"/>
              </a:rPr>
              <a:t>Now is the time. Write it down, commit to it and get it done!  </a:t>
            </a:r>
          </a:p>
        </p:txBody>
      </p:sp>
      <p:sp>
        <p:nvSpPr>
          <p:cNvPr id="3" name="TextBox 3"/>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9</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53442" y="2189827"/>
            <a:ext cx="4265916" cy="1699426"/>
          </a:xfrm>
          <a:prstGeom prst="rect">
            <a:avLst/>
          </a:prstGeom>
          <a:solidFill>
            <a:srgbClr val="C9E265"/>
          </a:solidFill>
        </p:spPr>
      </p:sp>
      <p:sp>
        <p:nvSpPr>
          <p:cNvPr id="5" name="AutoShape 5"/>
          <p:cNvSpPr/>
          <p:nvPr/>
        </p:nvSpPr>
        <p:spPr>
          <a:xfrm rot="1400404">
            <a:off x="2414724" y="-1090282"/>
            <a:ext cx="4265916" cy="1699426"/>
          </a:xfrm>
          <a:prstGeom prst="rect">
            <a:avLst/>
          </a:prstGeom>
          <a:solidFill>
            <a:srgbClr val="5CE1E6"/>
          </a:solidFill>
        </p:spPr>
      </p:sp>
      <p:grpSp>
        <p:nvGrpSpPr>
          <p:cNvPr id="6" name="Group 6"/>
          <p:cNvGrpSpPr/>
          <p:nvPr/>
        </p:nvGrpSpPr>
        <p:grpSpPr>
          <a:xfrm>
            <a:off x="365760" y="1034719"/>
            <a:ext cx="4754880" cy="837711"/>
            <a:chOff x="0" y="0"/>
            <a:chExt cx="6339840" cy="1116948"/>
          </a:xfrm>
        </p:grpSpPr>
        <p:sp>
          <p:nvSpPr>
            <p:cNvPr id="7" name="TextBox 7"/>
            <p:cNvSpPr txBox="1"/>
            <p:nvPr/>
          </p:nvSpPr>
          <p:spPr>
            <a:xfrm>
              <a:off x="0" y="57150"/>
              <a:ext cx="6339840" cy="424942"/>
            </a:xfrm>
            <a:prstGeom prst="rect">
              <a:avLst/>
            </a:prstGeom>
          </p:spPr>
          <p:txBody>
            <a:bodyPr lIns="0" tIns="0" rIns="0" bIns="0" rtlCol="0" anchor="t">
              <a:spAutoFit/>
            </a:bodyPr>
            <a:lstStyle/>
            <a:p>
              <a:pPr algn="ctr">
                <a:lnSpc>
                  <a:spcPts val="2208"/>
                </a:lnSpc>
              </a:pPr>
              <a:r>
                <a:rPr lang="en-US" sz="2400">
                  <a:solidFill>
                    <a:srgbClr val="CB6CE6"/>
                  </a:solidFill>
                  <a:latin typeface="Aileron Heavy"/>
                </a:rPr>
                <a:t>Stretch a tiny bit</a:t>
              </a:r>
            </a:p>
          </p:txBody>
        </p:sp>
        <p:sp>
          <p:nvSpPr>
            <p:cNvPr id="8" name="TextBox 8"/>
            <p:cNvSpPr txBox="1"/>
            <p:nvPr/>
          </p:nvSpPr>
          <p:spPr>
            <a:xfrm>
              <a:off x="0" y="595461"/>
              <a:ext cx="6339840" cy="521487"/>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sometimes its the smallest steps that take you the furthest </a:t>
              </a:r>
            </a:p>
          </p:txBody>
        </p:sp>
      </p:grpSp>
      <p:pic>
        <p:nvPicPr>
          <p:cNvPr id="9" name="Picture 9"/>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0" name="TextBox 10"/>
          <p:cNvSpPr txBox="1"/>
          <p:nvPr/>
        </p:nvSpPr>
        <p:spPr>
          <a:xfrm>
            <a:off x="322302" y="346710"/>
            <a:ext cx="70395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10</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96340"/>
            <a:ext cx="4754880" cy="12458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Do have a specific genre of book, article orTV show that you usually go for? </a:t>
            </a:r>
          </a:p>
          <a:p>
            <a:pPr algn="ctr">
              <a:lnSpc>
                <a:spcPts val="1679"/>
              </a:lnSpc>
            </a:pPr>
            <a:r>
              <a:rPr lang="en-US" sz="1200">
                <a:solidFill>
                  <a:srgbClr val="000000"/>
                </a:solidFill>
                <a:latin typeface="Open Sans Light"/>
              </a:rPr>
              <a:t>For this round, change it up. Try watching all the shows you normally skip over or read something that's totally different from your usual. </a:t>
            </a:r>
          </a:p>
          <a:p>
            <a:pPr algn="ctr">
              <a:lnSpc>
                <a:spcPts val="1679"/>
              </a:lnSpc>
            </a:pPr>
            <a:r>
              <a:rPr lang="en-US" sz="1200">
                <a:solidFill>
                  <a:srgbClr val="000000"/>
                </a:solidFill>
                <a:latin typeface="Open Sans Light"/>
              </a:rPr>
              <a:t>Even if you start and don't like it, stretch yourself and really give it a good try for this round. It may be an acquired taste </a:t>
            </a:r>
          </a:p>
        </p:txBody>
      </p:sp>
      <p:sp>
        <p:nvSpPr>
          <p:cNvPr id="3" name="TextBox 3"/>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1</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301115"/>
            <a:ext cx="4754880" cy="10363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Think of something in your life that you could do just a little bit more of. Maybe it's drinking one glass of water each day instead of none. </a:t>
            </a:r>
          </a:p>
          <a:p>
            <a:pPr algn="ctr">
              <a:lnSpc>
                <a:spcPts val="1679"/>
              </a:lnSpc>
            </a:pPr>
            <a:r>
              <a:rPr lang="en-US" sz="1200">
                <a:solidFill>
                  <a:srgbClr val="000000"/>
                </a:solidFill>
                <a:latin typeface="Open Sans Light"/>
              </a:rPr>
              <a:t>Maybe there is a big goal you want to achieve but have become stuck. Think of the smallest thing you could do this round to make progress. </a:t>
            </a:r>
          </a:p>
          <a:p>
            <a:pPr algn="ctr">
              <a:lnSpc>
                <a:spcPts val="1679"/>
              </a:lnSpc>
            </a:pPr>
            <a:r>
              <a:rPr lang="en-US" sz="1200">
                <a:solidFill>
                  <a:srgbClr val="000000"/>
                </a:solidFill>
                <a:latin typeface="Open Sans Light"/>
              </a:rPr>
              <a:t>Make sure its a really small step in a meaninful direction </a:t>
            </a:r>
          </a:p>
        </p:txBody>
      </p:sp>
      <p:sp>
        <p:nvSpPr>
          <p:cNvPr id="3" name="TextBox 3"/>
          <p:cNvSpPr txBox="1"/>
          <p:nvPr/>
        </p:nvSpPr>
        <p:spPr>
          <a:xfrm>
            <a:off x="322302" y="346710"/>
            <a:ext cx="70395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10</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53442" y="2189827"/>
            <a:ext cx="4265916" cy="1699426"/>
          </a:xfrm>
          <a:prstGeom prst="rect">
            <a:avLst/>
          </a:prstGeom>
          <a:solidFill>
            <a:srgbClr val="C9E265"/>
          </a:solidFill>
        </p:spPr>
      </p:sp>
      <p:sp>
        <p:nvSpPr>
          <p:cNvPr id="5" name="AutoShape 5"/>
          <p:cNvSpPr/>
          <p:nvPr/>
        </p:nvSpPr>
        <p:spPr>
          <a:xfrm rot="1400404">
            <a:off x="2414724" y="-1090282"/>
            <a:ext cx="4265916" cy="1699426"/>
          </a:xfrm>
          <a:prstGeom prst="rect">
            <a:avLst/>
          </a:prstGeom>
          <a:solidFill>
            <a:srgbClr val="5CE1E6"/>
          </a:solidFill>
        </p:spPr>
      </p:sp>
      <p:grpSp>
        <p:nvGrpSpPr>
          <p:cNvPr id="6" name="Group 6"/>
          <p:cNvGrpSpPr/>
          <p:nvPr/>
        </p:nvGrpSpPr>
        <p:grpSpPr>
          <a:xfrm>
            <a:off x="365760" y="1088487"/>
            <a:ext cx="4754880" cy="837711"/>
            <a:chOff x="0" y="0"/>
            <a:chExt cx="6339840" cy="1116948"/>
          </a:xfrm>
        </p:grpSpPr>
        <p:sp>
          <p:nvSpPr>
            <p:cNvPr id="7" name="TextBox 7"/>
            <p:cNvSpPr txBox="1"/>
            <p:nvPr/>
          </p:nvSpPr>
          <p:spPr>
            <a:xfrm>
              <a:off x="0" y="57150"/>
              <a:ext cx="6339840" cy="424942"/>
            </a:xfrm>
            <a:prstGeom prst="rect">
              <a:avLst/>
            </a:prstGeom>
          </p:spPr>
          <p:txBody>
            <a:bodyPr lIns="0" tIns="0" rIns="0" bIns="0" rtlCol="0" anchor="t">
              <a:spAutoFit/>
            </a:bodyPr>
            <a:lstStyle/>
            <a:p>
              <a:pPr algn="ctr">
                <a:lnSpc>
                  <a:spcPts val="2208"/>
                </a:lnSpc>
              </a:pPr>
              <a:r>
                <a:rPr lang="en-US" sz="2400">
                  <a:solidFill>
                    <a:srgbClr val="CB6CE6"/>
                  </a:solidFill>
                  <a:latin typeface="Aileron Heavy"/>
                </a:rPr>
                <a:t>Stretch your knowledge</a:t>
              </a:r>
            </a:p>
          </p:txBody>
        </p:sp>
        <p:sp>
          <p:nvSpPr>
            <p:cNvPr id="8" name="TextBox 8"/>
            <p:cNvSpPr txBox="1"/>
            <p:nvPr/>
          </p:nvSpPr>
          <p:spPr>
            <a:xfrm>
              <a:off x="0" y="595461"/>
              <a:ext cx="6339840" cy="521487"/>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Learn as much as you can about a topic you have always wondered about</a:t>
              </a:r>
            </a:p>
          </p:txBody>
        </p:sp>
      </p:grpSp>
      <p:pic>
        <p:nvPicPr>
          <p:cNvPr id="9" name="Picture 9"/>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0" name="TextBox 10"/>
          <p:cNvSpPr txBox="1"/>
          <p:nvPr/>
        </p:nvSpPr>
        <p:spPr>
          <a:xfrm>
            <a:off x="322302" y="346710"/>
            <a:ext cx="70395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11</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96340"/>
            <a:ext cx="4754880" cy="12458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For this round, use your free time (maybe replace some other habit) with researching a topic of interest. </a:t>
            </a:r>
          </a:p>
          <a:p>
            <a:pPr algn="ctr">
              <a:lnSpc>
                <a:spcPts val="1679"/>
              </a:lnSpc>
            </a:pPr>
            <a:r>
              <a:rPr lang="en-US" sz="1200">
                <a:solidFill>
                  <a:srgbClr val="000000"/>
                </a:solidFill>
                <a:latin typeface="Open Sans Light"/>
              </a:rPr>
              <a:t>It can be any topic at all. Space, politics, a biography, cooking, art....</a:t>
            </a:r>
          </a:p>
          <a:p>
            <a:pPr algn="ctr">
              <a:lnSpc>
                <a:spcPts val="1679"/>
              </a:lnSpc>
            </a:pPr>
            <a:r>
              <a:rPr lang="en-US" sz="1200">
                <a:solidFill>
                  <a:srgbClr val="000000"/>
                </a:solidFill>
                <a:latin typeface="Open Sans Light"/>
              </a:rPr>
              <a:t>Become an expert on this topic for the duration of this round. </a:t>
            </a:r>
          </a:p>
          <a:p>
            <a:pPr algn="ctr">
              <a:lnSpc>
                <a:spcPts val="1679"/>
              </a:lnSpc>
            </a:pPr>
            <a:r>
              <a:rPr lang="en-US" sz="1200">
                <a:solidFill>
                  <a:srgbClr val="000000"/>
                </a:solidFill>
                <a:latin typeface="Open Sans Light"/>
              </a:rPr>
              <a:t>This is about stretching your general knowledge and also stretching your beleifs about what you can learn when you prioritise it.  </a:t>
            </a:r>
          </a:p>
        </p:txBody>
      </p:sp>
      <p:sp>
        <p:nvSpPr>
          <p:cNvPr id="3" name="TextBox 3"/>
          <p:cNvSpPr txBox="1"/>
          <p:nvPr/>
        </p:nvSpPr>
        <p:spPr>
          <a:xfrm>
            <a:off x="322302" y="346710"/>
            <a:ext cx="70395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11</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53442" y="2189827"/>
            <a:ext cx="4265916" cy="1699426"/>
          </a:xfrm>
          <a:prstGeom prst="rect">
            <a:avLst/>
          </a:prstGeom>
          <a:solidFill>
            <a:srgbClr val="C9E265"/>
          </a:solidFill>
        </p:spPr>
      </p:sp>
      <p:sp>
        <p:nvSpPr>
          <p:cNvPr id="5" name="AutoShape 5"/>
          <p:cNvSpPr/>
          <p:nvPr/>
        </p:nvSpPr>
        <p:spPr>
          <a:xfrm rot="1400404">
            <a:off x="2414724" y="-1090282"/>
            <a:ext cx="4265916" cy="1699426"/>
          </a:xfrm>
          <a:prstGeom prst="rect">
            <a:avLst/>
          </a:prstGeom>
          <a:solidFill>
            <a:srgbClr val="5CE1E6"/>
          </a:solidFill>
        </p:spPr>
      </p:sp>
      <p:grpSp>
        <p:nvGrpSpPr>
          <p:cNvPr id="6" name="Group 6"/>
          <p:cNvGrpSpPr/>
          <p:nvPr/>
        </p:nvGrpSpPr>
        <p:grpSpPr>
          <a:xfrm>
            <a:off x="365760" y="936396"/>
            <a:ext cx="4754880" cy="1113936"/>
            <a:chOff x="0" y="0"/>
            <a:chExt cx="6339840" cy="1485248"/>
          </a:xfrm>
        </p:grpSpPr>
        <p:sp>
          <p:nvSpPr>
            <p:cNvPr id="7" name="TextBox 7"/>
            <p:cNvSpPr txBox="1"/>
            <p:nvPr/>
          </p:nvSpPr>
          <p:spPr>
            <a:xfrm>
              <a:off x="0" y="57150"/>
              <a:ext cx="6339840" cy="793242"/>
            </a:xfrm>
            <a:prstGeom prst="rect">
              <a:avLst/>
            </a:prstGeom>
          </p:spPr>
          <p:txBody>
            <a:bodyPr lIns="0" tIns="0" rIns="0" bIns="0" rtlCol="0" anchor="t">
              <a:spAutoFit/>
            </a:bodyPr>
            <a:lstStyle/>
            <a:p>
              <a:pPr algn="ctr">
                <a:lnSpc>
                  <a:spcPts val="2208"/>
                </a:lnSpc>
              </a:pPr>
              <a:r>
                <a:rPr lang="en-US" sz="2399">
                  <a:solidFill>
                    <a:srgbClr val="CB6CE6"/>
                  </a:solidFill>
                  <a:latin typeface="Aileron Heavy"/>
                </a:rPr>
                <a:t>Create your own Stretch challenge  </a:t>
              </a:r>
            </a:p>
          </p:txBody>
        </p:sp>
        <p:sp>
          <p:nvSpPr>
            <p:cNvPr id="8" name="TextBox 8"/>
            <p:cNvSpPr txBox="1"/>
            <p:nvPr/>
          </p:nvSpPr>
          <p:spPr>
            <a:xfrm>
              <a:off x="0" y="963761"/>
              <a:ext cx="6339840" cy="521487"/>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Is there a stretch you know you want/need to do? Now is your opportunity</a:t>
              </a:r>
            </a:p>
          </p:txBody>
        </p:sp>
      </p:grpSp>
      <p:pic>
        <p:nvPicPr>
          <p:cNvPr id="9" name="Picture 9"/>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0" name="TextBox 10"/>
          <p:cNvSpPr txBox="1"/>
          <p:nvPr/>
        </p:nvSpPr>
        <p:spPr>
          <a:xfrm>
            <a:off x="322302" y="346710"/>
            <a:ext cx="70395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12</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22302" y="346710"/>
            <a:ext cx="703957"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12</a:t>
            </a:r>
          </a:p>
        </p:txBody>
      </p:sp>
      <p:sp>
        <p:nvSpPr>
          <p:cNvPr id="3" name="TextBox 3"/>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53442" y="2142238"/>
            <a:ext cx="4265916" cy="1699426"/>
          </a:xfrm>
          <a:prstGeom prst="rect">
            <a:avLst/>
          </a:prstGeom>
          <a:solidFill>
            <a:srgbClr val="C9E265"/>
          </a:solidFill>
        </p:spPr>
      </p:sp>
      <p:sp>
        <p:nvSpPr>
          <p:cNvPr id="5" name="AutoShape 5"/>
          <p:cNvSpPr/>
          <p:nvPr/>
        </p:nvSpPr>
        <p:spPr>
          <a:xfrm rot="1400404">
            <a:off x="2394328" y="-1086719"/>
            <a:ext cx="4265916" cy="1699426"/>
          </a:xfrm>
          <a:prstGeom prst="rect">
            <a:avLst/>
          </a:prstGeom>
          <a:solidFill>
            <a:srgbClr val="5CE1E6"/>
          </a:solidFill>
        </p:spPr>
      </p:sp>
      <p:grpSp>
        <p:nvGrpSpPr>
          <p:cNvPr id="6" name="Group 6"/>
          <p:cNvGrpSpPr/>
          <p:nvPr/>
        </p:nvGrpSpPr>
        <p:grpSpPr>
          <a:xfrm>
            <a:off x="362725" y="963111"/>
            <a:ext cx="4757915" cy="1113936"/>
            <a:chOff x="0" y="0"/>
            <a:chExt cx="6343887" cy="1485248"/>
          </a:xfrm>
        </p:grpSpPr>
        <p:sp>
          <p:nvSpPr>
            <p:cNvPr id="7" name="TextBox 7"/>
            <p:cNvSpPr txBox="1"/>
            <p:nvPr/>
          </p:nvSpPr>
          <p:spPr>
            <a:xfrm>
              <a:off x="0" y="57150"/>
              <a:ext cx="6343887" cy="793242"/>
            </a:xfrm>
            <a:prstGeom prst="rect">
              <a:avLst/>
            </a:prstGeom>
          </p:spPr>
          <p:txBody>
            <a:bodyPr lIns="0" tIns="0" rIns="0" bIns="0" rtlCol="0" anchor="t">
              <a:spAutoFit/>
            </a:bodyPr>
            <a:lstStyle/>
            <a:p>
              <a:pPr algn="ctr">
                <a:lnSpc>
                  <a:spcPts val="2208"/>
                </a:lnSpc>
              </a:pPr>
              <a:r>
                <a:rPr lang="en-US" sz="2399">
                  <a:solidFill>
                    <a:srgbClr val="CB6CE6"/>
                  </a:solidFill>
                  <a:latin typeface="Aileron Heavy"/>
                </a:rPr>
                <a:t>Ask for genuine feedback from someone who knows you well </a:t>
              </a:r>
            </a:p>
          </p:txBody>
        </p:sp>
        <p:sp>
          <p:nvSpPr>
            <p:cNvPr id="8" name="TextBox 8"/>
            <p:cNvSpPr txBox="1"/>
            <p:nvPr/>
          </p:nvSpPr>
          <p:spPr>
            <a:xfrm>
              <a:off x="0" y="963761"/>
              <a:ext cx="6343887" cy="521487"/>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Be prepared to hear both positive and constructive feedback </a:t>
              </a:r>
            </a:p>
          </p:txBody>
        </p:sp>
      </p:grpSp>
      <p:pic>
        <p:nvPicPr>
          <p:cNvPr id="9" name="Picture 9"/>
          <p:cNvPicPr>
            <a:picLocks noChangeAspect="1"/>
          </p:cNvPicPr>
          <p:nvPr/>
        </p:nvPicPr>
        <p:blipFill>
          <a:blip r:embed="rId2"/>
          <a:srcRect l="3027" r="1565" b="2555"/>
          <a:stretch>
            <a:fillRect/>
          </a:stretch>
        </p:blipFill>
        <p:spPr>
          <a:xfrm>
            <a:off x="365760" y="2857471"/>
            <a:ext cx="1553556" cy="434369"/>
          </a:xfrm>
          <a:prstGeom prst="rect">
            <a:avLst/>
          </a:prstGeom>
        </p:spPr>
      </p:pic>
      <p:sp>
        <p:nvSpPr>
          <p:cNvPr id="10" name="TextBox 10"/>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2</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091565"/>
            <a:ext cx="4754880" cy="14554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Often people struggle with giving and receiving feedback</a:t>
            </a:r>
          </a:p>
          <a:p>
            <a:pPr algn="ctr">
              <a:lnSpc>
                <a:spcPts val="1679"/>
              </a:lnSpc>
            </a:pPr>
            <a:r>
              <a:rPr lang="en-US" sz="1200">
                <a:solidFill>
                  <a:srgbClr val="000000"/>
                </a:solidFill>
                <a:latin typeface="Open Sans Light"/>
              </a:rPr>
              <a:t>as a result we tend to avoid the issue</a:t>
            </a:r>
          </a:p>
          <a:p>
            <a:pPr algn="ctr">
              <a:lnSpc>
                <a:spcPts val="1679"/>
              </a:lnSpc>
            </a:pPr>
            <a:r>
              <a:rPr lang="en-US" sz="1200">
                <a:solidFill>
                  <a:srgbClr val="000000"/>
                </a:solidFill>
                <a:latin typeface="Open Sans Light"/>
              </a:rPr>
              <a:t>In order to really stretch and grow, it is important to get feedback from others. It helps us check that the way we see things is accurate and it helps us pick up on blind spots. </a:t>
            </a:r>
          </a:p>
          <a:p>
            <a:pPr algn="ctr">
              <a:lnSpc>
                <a:spcPts val="1679"/>
              </a:lnSpc>
            </a:pPr>
            <a:r>
              <a:rPr lang="en-US" sz="1200">
                <a:solidFill>
                  <a:srgbClr val="000000"/>
                </a:solidFill>
                <a:latin typeface="Open Sans Light"/>
              </a:rPr>
              <a:t>If the person you ask is reluctant to give feedback, you can explain why you're asking and maybe ask them some more specific questions  </a:t>
            </a:r>
          </a:p>
        </p:txBody>
      </p:sp>
      <p:sp>
        <p:nvSpPr>
          <p:cNvPr id="3" name="TextBox 3"/>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2</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53442" y="2094648"/>
            <a:ext cx="4265916" cy="1699426"/>
          </a:xfrm>
          <a:prstGeom prst="rect">
            <a:avLst/>
          </a:prstGeom>
          <a:solidFill>
            <a:srgbClr val="C9E265"/>
          </a:solidFill>
        </p:spPr>
      </p:sp>
      <p:sp>
        <p:nvSpPr>
          <p:cNvPr id="5" name="AutoShape 5"/>
          <p:cNvSpPr/>
          <p:nvPr/>
        </p:nvSpPr>
        <p:spPr>
          <a:xfrm rot="1400404">
            <a:off x="2441918" y="-1147906"/>
            <a:ext cx="4265916" cy="1699426"/>
          </a:xfrm>
          <a:prstGeom prst="rect">
            <a:avLst/>
          </a:prstGeom>
          <a:solidFill>
            <a:srgbClr val="5CE1E6"/>
          </a:solidFill>
        </p:spPr>
      </p:sp>
      <p:grpSp>
        <p:nvGrpSpPr>
          <p:cNvPr id="6" name="Group 6"/>
          <p:cNvGrpSpPr/>
          <p:nvPr/>
        </p:nvGrpSpPr>
        <p:grpSpPr>
          <a:xfrm>
            <a:off x="365760" y="1088487"/>
            <a:ext cx="4754880" cy="837711"/>
            <a:chOff x="0" y="0"/>
            <a:chExt cx="6339840" cy="1116948"/>
          </a:xfrm>
        </p:grpSpPr>
        <p:sp>
          <p:nvSpPr>
            <p:cNvPr id="7" name="TextBox 7"/>
            <p:cNvSpPr txBox="1"/>
            <p:nvPr/>
          </p:nvSpPr>
          <p:spPr>
            <a:xfrm>
              <a:off x="0" y="57150"/>
              <a:ext cx="6339840" cy="424942"/>
            </a:xfrm>
            <a:prstGeom prst="rect">
              <a:avLst/>
            </a:prstGeom>
          </p:spPr>
          <p:txBody>
            <a:bodyPr lIns="0" tIns="0" rIns="0" bIns="0" rtlCol="0" anchor="t">
              <a:spAutoFit/>
            </a:bodyPr>
            <a:lstStyle/>
            <a:p>
              <a:pPr algn="ctr">
                <a:lnSpc>
                  <a:spcPts val="2208"/>
                </a:lnSpc>
              </a:pPr>
              <a:r>
                <a:rPr lang="en-US" sz="2400">
                  <a:solidFill>
                    <a:srgbClr val="CB6CE6"/>
                  </a:solidFill>
                  <a:latin typeface="Aileron Heavy"/>
                </a:rPr>
                <a:t>Do something that scares you! </a:t>
              </a:r>
            </a:p>
          </p:txBody>
        </p:sp>
        <p:sp>
          <p:nvSpPr>
            <p:cNvPr id="8" name="TextBox 8"/>
            <p:cNvSpPr txBox="1"/>
            <p:nvPr/>
          </p:nvSpPr>
          <p:spPr>
            <a:xfrm>
              <a:off x="0" y="595461"/>
              <a:ext cx="6339840" cy="521487"/>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Some time in this round do something really corageous  </a:t>
              </a:r>
            </a:p>
          </p:txBody>
        </p:sp>
      </p:grpSp>
      <p:pic>
        <p:nvPicPr>
          <p:cNvPr id="9" name="Picture 9"/>
          <p:cNvPicPr>
            <a:picLocks noChangeAspect="1"/>
          </p:cNvPicPr>
          <p:nvPr/>
        </p:nvPicPr>
        <p:blipFill>
          <a:blip r:embed="rId2"/>
          <a:srcRect l="3027" r="1565" b="2555"/>
          <a:stretch>
            <a:fillRect/>
          </a:stretch>
        </p:blipFill>
        <p:spPr>
          <a:xfrm>
            <a:off x="365760" y="2856521"/>
            <a:ext cx="1556956" cy="435319"/>
          </a:xfrm>
          <a:prstGeom prst="rect">
            <a:avLst/>
          </a:prstGeom>
        </p:spPr>
      </p:pic>
      <p:sp>
        <p:nvSpPr>
          <p:cNvPr id="10" name="TextBox 10"/>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3</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96340"/>
            <a:ext cx="4754880" cy="12458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Is there something that you've kinda wanted to do but been way too scared to try? </a:t>
            </a:r>
          </a:p>
          <a:p>
            <a:pPr algn="ctr">
              <a:lnSpc>
                <a:spcPts val="1679"/>
              </a:lnSpc>
            </a:pPr>
            <a:r>
              <a:rPr lang="en-US" sz="1200">
                <a:solidFill>
                  <a:srgbClr val="000000"/>
                </a:solidFill>
                <a:latin typeface="Open Sans Light"/>
              </a:rPr>
              <a:t>Sky diving, swimming with sharks, asking someone out? </a:t>
            </a:r>
          </a:p>
          <a:p>
            <a:pPr algn="ctr">
              <a:lnSpc>
                <a:spcPts val="1679"/>
              </a:lnSpc>
            </a:pPr>
            <a:r>
              <a:rPr lang="en-US" sz="1200">
                <a:solidFill>
                  <a:srgbClr val="000000"/>
                </a:solidFill>
                <a:latin typeface="Open Sans Light"/>
              </a:rPr>
              <a:t>You might need support from your team for this one. Who could be in your cheer squad? Do you know anyone who might want to do it with you?  </a:t>
            </a:r>
          </a:p>
        </p:txBody>
      </p:sp>
      <p:sp>
        <p:nvSpPr>
          <p:cNvPr id="3" name="TextBox 3"/>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3</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513023" y="1890693"/>
            <a:ext cx="4265916" cy="1699426"/>
          </a:xfrm>
          <a:prstGeom prst="rect">
            <a:avLst/>
          </a:prstGeom>
          <a:solidFill>
            <a:srgbClr val="C9E265"/>
          </a:solidFill>
        </p:spPr>
      </p:sp>
      <p:sp>
        <p:nvSpPr>
          <p:cNvPr id="5" name="AutoShape 5"/>
          <p:cNvSpPr/>
          <p:nvPr/>
        </p:nvSpPr>
        <p:spPr>
          <a:xfrm rot="1400404">
            <a:off x="2448716" y="-1090282"/>
            <a:ext cx="4265916" cy="1699426"/>
          </a:xfrm>
          <a:prstGeom prst="rect">
            <a:avLst/>
          </a:prstGeom>
          <a:solidFill>
            <a:srgbClr val="5CE1E6"/>
          </a:solidFill>
        </p:spPr>
      </p:sp>
      <p:grpSp>
        <p:nvGrpSpPr>
          <p:cNvPr id="6" name="Group 6"/>
          <p:cNvGrpSpPr/>
          <p:nvPr/>
        </p:nvGrpSpPr>
        <p:grpSpPr>
          <a:xfrm>
            <a:off x="365760" y="1088487"/>
            <a:ext cx="4754880" cy="1113936"/>
            <a:chOff x="0" y="0"/>
            <a:chExt cx="6339840" cy="1485248"/>
          </a:xfrm>
        </p:grpSpPr>
        <p:sp>
          <p:nvSpPr>
            <p:cNvPr id="7" name="TextBox 7"/>
            <p:cNvSpPr txBox="1"/>
            <p:nvPr/>
          </p:nvSpPr>
          <p:spPr>
            <a:xfrm>
              <a:off x="0" y="57150"/>
              <a:ext cx="6339840" cy="793242"/>
            </a:xfrm>
            <a:prstGeom prst="rect">
              <a:avLst/>
            </a:prstGeom>
          </p:spPr>
          <p:txBody>
            <a:bodyPr lIns="0" tIns="0" rIns="0" bIns="0" rtlCol="0" anchor="t">
              <a:spAutoFit/>
            </a:bodyPr>
            <a:lstStyle/>
            <a:p>
              <a:pPr algn="ctr">
                <a:lnSpc>
                  <a:spcPts val="2208"/>
                </a:lnSpc>
              </a:pPr>
              <a:r>
                <a:rPr lang="en-US" sz="2400">
                  <a:solidFill>
                    <a:srgbClr val="CB6CE6"/>
                  </a:solidFill>
                  <a:latin typeface="Aileron Heavy"/>
                </a:rPr>
                <a:t>Stretch outside your comfort zone </a:t>
              </a:r>
            </a:p>
          </p:txBody>
        </p:sp>
        <p:sp>
          <p:nvSpPr>
            <p:cNvPr id="8" name="TextBox 8"/>
            <p:cNvSpPr txBox="1"/>
            <p:nvPr/>
          </p:nvSpPr>
          <p:spPr>
            <a:xfrm>
              <a:off x="0" y="963761"/>
              <a:ext cx="6339840" cy="521487"/>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Go a little further with something you already do or try something new </a:t>
              </a:r>
            </a:p>
          </p:txBody>
        </p:sp>
      </p:grpSp>
      <p:pic>
        <p:nvPicPr>
          <p:cNvPr id="9" name="Picture 9"/>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0" name="TextBox 10"/>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4</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96340"/>
            <a:ext cx="4754880" cy="12458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This challenge doesn't have to be super scary. Just stretch yourself a little bit. Maybe push your exercise a bit harder or try a new class or shop at a different store. </a:t>
            </a:r>
          </a:p>
          <a:p>
            <a:pPr algn="ctr">
              <a:lnSpc>
                <a:spcPts val="1679"/>
              </a:lnSpc>
            </a:pPr>
            <a:r>
              <a:rPr lang="en-US" sz="1200">
                <a:solidFill>
                  <a:srgbClr val="000000"/>
                </a:solidFill>
                <a:latin typeface="Open Sans Light"/>
              </a:rPr>
              <a:t>Do something that feels just a little uncomfortable. Ideally something you've been curious about or something you've wanted to try for a while  </a:t>
            </a:r>
          </a:p>
        </p:txBody>
      </p:sp>
      <p:sp>
        <p:nvSpPr>
          <p:cNvPr id="3" name="TextBox 3"/>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4</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02269" y="2210188"/>
            <a:ext cx="4265916" cy="1699426"/>
          </a:xfrm>
          <a:prstGeom prst="rect">
            <a:avLst/>
          </a:prstGeom>
          <a:solidFill>
            <a:srgbClr val="C9E265"/>
          </a:solidFill>
        </p:spPr>
      </p:sp>
      <p:sp>
        <p:nvSpPr>
          <p:cNvPr id="5" name="AutoShape 5"/>
          <p:cNvSpPr/>
          <p:nvPr/>
        </p:nvSpPr>
        <p:spPr>
          <a:xfrm rot="1400404">
            <a:off x="2334081" y="-1188697"/>
            <a:ext cx="4265916" cy="1699426"/>
          </a:xfrm>
          <a:prstGeom prst="rect">
            <a:avLst/>
          </a:prstGeom>
          <a:solidFill>
            <a:srgbClr val="5CE1E6"/>
          </a:solidFill>
        </p:spPr>
      </p:sp>
      <p:grpSp>
        <p:nvGrpSpPr>
          <p:cNvPr id="6" name="Group 6"/>
          <p:cNvGrpSpPr/>
          <p:nvPr/>
        </p:nvGrpSpPr>
        <p:grpSpPr>
          <a:xfrm>
            <a:off x="365760" y="1173577"/>
            <a:ext cx="4754880" cy="655223"/>
            <a:chOff x="0" y="0"/>
            <a:chExt cx="6339840" cy="873631"/>
          </a:xfrm>
        </p:grpSpPr>
        <p:sp>
          <p:nvSpPr>
            <p:cNvPr id="7" name="TextBox 7"/>
            <p:cNvSpPr txBox="1"/>
            <p:nvPr/>
          </p:nvSpPr>
          <p:spPr>
            <a:xfrm>
              <a:off x="0" y="57150"/>
              <a:ext cx="6339840" cy="424942"/>
            </a:xfrm>
            <a:prstGeom prst="rect">
              <a:avLst/>
            </a:prstGeom>
          </p:spPr>
          <p:txBody>
            <a:bodyPr lIns="0" tIns="0" rIns="0" bIns="0" rtlCol="0" anchor="t">
              <a:spAutoFit/>
            </a:bodyPr>
            <a:lstStyle/>
            <a:p>
              <a:pPr algn="ctr">
                <a:lnSpc>
                  <a:spcPts val="2207"/>
                </a:lnSpc>
              </a:pPr>
              <a:r>
                <a:rPr lang="en-US" sz="2399">
                  <a:solidFill>
                    <a:srgbClr val="CB6CE6"/>
                  </a:solidFill>
                  <a:latin typeface="Aileron Heavy"/>
                </a:rPr>
                <a:t>Stretch your body  </a:t>
              </a:r>
            </a:p>
          </p:txBody>
        </p:sp>
        <p:sp>
          <p:nvSpPr>
            <p:cNvPr id="8" name="TextBox 8"/>
            <p:cNvSpPr txBox="1"/>
            <p:nvPr/>
          </p:nvSpPr>
          <p:spPr>
            <a:xfrm>
              <a:off x="0" y="595461"/>
              <a:ext cx="6339840" cy="278170"/>
            </a:xfrm>
            <a:prstGeom prst="rect">
              <a:avLst/>
            </a:prstGeom>
          </p:spPr>
          <p:txBody>
            <a:bodyPr lIns="0" tIns="0" rIns="0" bIns="0" rtlCol="0" anchor="t">
              <a:spAutoFit/>
            </a:bodyPr>
            <a:lstStyle/>
            <a:p>
              <a:pPr algn="ctr">
                <a:lnSpc>
                  <a:spcPts val="1579"/>
                </a:lnSpc>
              </a:pPr>
              <a:r>
                <a:rPr lang="en-US" sz="1628">
                  <a:solidFill>
                    <a:srgbClr val="6565EE"/>
                  </a:solidFill>
                  <a:latin typeface="Aileron Regular"/>
                </a:rPr>
                <a:t>Practice physcial stretching every day this round  </a:t>
              </a:r>
            </a:p>
          </p:txBody>
        </p:sp>
      </p:grpSp>
      <p:pic>
        <p:nvPicPr>
          <p:cNvPr id="9" name="Picture 9"/>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0" name="TextBox 10"/>
          <p:cNvSpPr txBox="1"/>
          <p:nvPr/>
        </p:nvSpPr>
        <p:spPr>
          <a:xfrm>
            <a:off x="365760" y="346710"/>
            <a:ext cx="617041"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Stretch 5</a:t>
            </a:r>
          </a:p>
        </p:txBody>
      </p:sp>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Custom</PresentationFormat>
  <Paragraphs>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Stretch Challenge cards bigger 6 x 4</dc:title>
  <cp:lastModifiedBy>Sharon Vaughan</cp:lastModifiedBy>
  <cp:revision>2</cp:revision>
  <dcterms:created xsi:type="dcterms:W3CDTF">2006-08-16T00:00:00Z</dcterms:created>
  <dcterms:modified xsi:type="dcterms:W3CDTF">2021-02-26T01:41:00Z</dcterms:modified>
  <dc:identifier>DAEOT0D0ZL4</dc:identifier>
</cp:coreProperties>
</file>