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</p:sldIdLst>
  <p:sldSz cx="5321300" cy="3771900"/>
  <p:notesSz cx="6858000" cy="9144000"/>
  <p:embeddedFontLst>
    <p:embeddedFont>
      <p:font typeface="Arimo" panose="020B0604020202020204" pitchFamily="34" charset="0"/>
      <p:regular r:id="rId74"/>
    </p:embeddedFont>
    <p:embeddedFont>
      <p:font typeface="Arimo Bold" panose="020B0704020202020204" pitchFamily="34" charset="0"/>
      <p:regular r:id="rId75"/>
    </p:embeddedFont>
    <p:embeddedFont>
      <p:font typeface="Arimo Bold Italics" panose="020B0704020202090204" pitchFamily="34" charset="0"/>
      <p:regular r:id="rId76"/>
    </p:embeddedFont>
    <p:embeddedFont>
      <p:font typeface="Arimo Italics" panose="020B0604020202090204" pitchFamily="34" charset="0"/>
      <p:regular r:id="rId77"/>
    </p:embeddedFont>
    <p:embeddedFont>
      <p:font typeface="Open Sans Light" panose="020B0306030504020204"/>
      <p:regular r:id="rId78"/>
    </p:embeddedFont>
    <p:embeddedFont>
      <p:font typeface="Open Sans Light Bold" panose="020B0806030504020204" pitchFamily="34" charset="0"/>
      <p:regular r:id="rId79"/>
    </p:embeddedFont>
    <p:embeddedFont>
      <p:font typeface="Open Sans Light Bold Italics" panose="020B0806030504020204" pitchFamily="34" charset="0"/>
      <p:regular r:id="rId80"/>
    </p:embeddedFont>
    <p:embeddedFont>
      <p:font typeface="Open Sans Light Italics" panose="020B0306030504020204" pitchFamily="34" charset="0"/>
      <p:regular r:id="rId81"/>
    </p:embeddedFont>
    <p:embeddedFont>
      <p:font typeface="Pacifico" panose="02000000000000000000" pitchFamily="2" charset="0"/>
      <p:regular r:id="rId82"/>
    </p:embeddedFont>
    <p:embeddedFont>
      <p:font typeface="Sifonn" pitchFamily="2" charset="77"/>
      <p:regular r:id="rId8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font" Target="fonts/font1.fntdata"/><Relationship Id="rId79" Type="http://schemas.openxmlformats.org/officeDocument/2006/relationships/font" Target="fonts/font6.fntdata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font" Target="fonts/font4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font" Target="fonts/font7.fntdata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font" Target="fonts/font2.fntdata"/><Relationship Id="rId83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font" Target="fonts/font5.fntdata"/><Relationship Id="rId81" Type="http://schemas.openxmlformats.org/officeDocument/2006/relationships/font" Target="fonts/font8.fntdata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3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font" Target="fonts/font9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3" Type="http://schemas.openxmlformats.org/officeDocument/2006/relationships/image" Target="../media/image2.svg"/><Relationship Id="rId7" Type="http://schemas.openxmlformats.org/officeDocument/2006/relationships/image" Target="../media/image12.sv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svg"/><Relationship Id="rId5" Type="http://schemas.openxmlformats.org/officeDocument/2006/relationships/image" Target="../media/image6.sv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4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57667" y="1378781"/>
            <a:ext cx="2212666" cy="1022438"/>
            <a:chOff x="0" y="0"/>
            <a:chExt cx="2950221" cy="1363251"/>
          </a:xfrm>
        </p:grpSpPr>
        <p:sp>
          <p:nvSpPr>
            <p:cNvPr id="3" name="TextBox 3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LIVE DIFFERENT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Reflecting around </a:t>
              </a:r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2108399" y="1012430"/>
            <a:ext cx="2841601" cy="1726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If the challenge is to "Live Different" How might the person see this challenge in their life?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How does this compare to the way the people supporting them understand it?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1557667" y="1378781"/>
            <a:ext cx="2212666" cy="1022438"/>
            <a:chOff x="0" y="0"/>
            <a:chExt cx="2950221" cy="1363251"/>
          </a:xfrm>
        </p:grpSpPr>
        <p:sp>
          <p:nvSpPr>
            <p:cNvPr id="16" name="TextBox 16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LIVE DIFFERENT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Reflecting around 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2126929" y="888605"/>
            <a:ext cx="2823071" cy="1974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would it take for this person to be able to fully belong in their broader community just as they are without changing their symptoms or diagnoses?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is stopping this from happening now?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1557667" y="1378781"/>
            <a:ext cx="2212666" cy="1022438"/>
            <a:chOff x="0" y="0"/>
            <a:chExt cx="2950221" cy="1363251"/>
          </a:xfrm>
        </p:grpSpPr>
        <p:sp>
          <p:nvSpPr>
            <p:cNvPr id="16" name="TextBox 16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LIVE DIFFERENT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Reflecting around 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699549" y="750792"/>
            <a:ext cx="3250451" cy="210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399">
                <a:solidFill>
                  <a:srgbClr val="000000"/>
                </a:solidFill>
                <a:latin typeface="Open Sans Light"/>
              </a:rPr>
              <a:t>How could  this worker actively support the person to access a relevant, </a:t>
            </a:r>
            <a:r>
              <a:rPr lang="en-US" sz="1399">
                <a:solidFill>
                  <a:srgbClr val="000000"/>
                </a:solidFill>
                <a:latin typeface="Open Sans Light Bold"/>
              </a:rPr>
              <a:t>natural</a:t>
            </a:r>
            <a:r>
              <a:rPr lang="en-US" sz="1399">
                <a:solidFill>
                  <a:srgbClr val="000000"/>
                </a:solidFill>
                <a:latin typeface="Open Sans Light"/>
              </a:rPr>
              <a:t> resource (job, club, social group) without "outing them" as having a support worker</a:t>
            </a:r>
          </a:p>
          <a:p>
            <a:pPr algn="ctr">
              <a:lnSpc>
                <a:spcPts val="1089"/>
              </a:lnSpc>
            </a:pPr>
            <a:endParaRPr lang="en-US" sz="1399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would they have to resist doing?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would they need to do more of?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1557667" y="1378781"/>
            <a:ext cx="2212666" cy="1022438"/>
            <a:chOff x="0" y="0"/>
            <a:chExt cx="2950221" cy="1363251"/>
          </a:xfrm>
        </p:grpSpPr>
        <p:sp>
          <p:nvSpPr>
            <p:cNvPr id="16" name="TextBox 16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LIVE DIFFERENT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Reflecting around 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11457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882653" y="1136255"/>
            <a:ext cx="3067347" cy="147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Does this person seem to be living in Groundhog day?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How could the person and their worker break through that experience to Live Different?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1557667" y="1378781"/>
            <a:ext cx="2212666" cy="1022438"/>
            <a:chOff x="0" y="0"/>
            <a:chExt cx="2950221" cy="1363251"/>
          </a:xfrm>
        </p:grpSpPr>
        <p:sp>
          <p:nvSpPr>
            <p:cNvPr id="16" name="TextBox 16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LIVE DIFFERENT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Reflecting around 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550383" y="145655"/>
            <a:ext cx="3318326" cy="29648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Using the metaphor of a dance where all people involved are trying to dance together.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Are they dancing well together? </a:t>
            </a: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Are they all dancing the same dance? </a:t>
            </a: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Are they clear on who does what steps? </a:t>
            </a: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Are they all moving in the same direction with the same intent?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If not, what do they need to do so that they can dance better together? 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1557667" y="1378781"/>
            <a:ext cx="2212666" cy="1022438"/>
            <a:chOff x="0" y="0"/>
            <a:chExt cx="2950221" cy="1363251"/>
          </a:xfrm>
        </p:grpSpPr>
        <p:sp>
          <p:nvSpPr>
            <p:cNvPr id="16" name="TextBox 16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LIVE DIFFERENT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Reflecting around 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894245" y="840226"/>
            <a:ext cx="2865870" cy="21101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In this story, how is the person attempting to create the life they want? 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efforts are evident?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680"/>
              </a:lnSpc>
            </a:pPr>
            <a:r>
              <a:rPr lang="en-US" sz="1200">
                <a:solidFill>
                  <a:srgbClr val="000000"/>
                </a:solidFill>
                <a:latin typeface="Open Sans Light Italics"/>
              </a:rPr>
              <a:t>Hint: sometimes we need to look at the deeper motivation behind a choice or behviour 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617659" y="888605"/>
            <a:ext cx="3332341" cy="1974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does the worker need help with here? </a:t>
            </a: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Where could they go to get that help?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Could the person they are supporting help them with this?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How could they ask?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1557667" y="1378781"/>
            <a:ext cx="2212666" cy="1022438"/>
            <a:chOff x="0" y="0"/>
            <a:chExt cx="2950221" cy="1363251"/>
          </a:xfrm>
        </p:grpSpPr>
        <p:sp>
          <p:nvSpPr>
            <p:cNvPr id="16" name="TextBox 16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LIVE DIFFERENT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Reflecting around 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943293" y="393305"/>
            <a:ext cx="3006707" cy="2469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In order to live different, people need the opportunity to try new things, accepting the potential for failure.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Do this person's supporters actively encourage them to do this? 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would they need to resist and embrace in order for this to happen?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1557667" y="1378781"/>
            <a:ext cx="2212666" cy="1022438"/>
            <a:chOff x="0" y="0"/>
            <a:chExt cx="2950221" cy="1363251"/>
          </a:xfrm>
        </p:grpSpPr>
        <p:sp>
          <p:nvSpPr>
            <p:cNvPr id="16" name="TextBox 16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LIVE DIFFERENT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Reflecting around 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943293" y="1433435"/>
            <a:ext cx="3006707" cy="7359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role does power play in this story? </a:t>
            </a: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Who was in the power role here?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1602347" y="1378781"/>
            <a:ext cx="2212666" cy="1022438"/>
            <a:chOff x="0" y="0"/>
            <a:chExt cx="2950221" cy="1363251"/>
          </a:xfrm>
        </p:grpSpPr>
        <p:sp>
          <p:nvSpPr>
            <p:cNvPr id="16" name="TextBox 16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F4928A"/>
                  </a:solidFill>
                  <a:latin typeface="Sifonn"/>
                </a:rPr>
                <a:t>THINK DIFFERENT</a:t>
              </a: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7FC8A0"/>
                  </a:solidFill>
                  <a:latin typeface="Pacifico Bold"/>
                </a:rPr>
                <a:t>Reflecting around</a:t>
              </a: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 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943293" y="690485"/>
            <a:ext cx="3006707" cy="22218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How could the worker think different here?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is the dominant narrative they are using to understand their role/the person?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other truths could challenge this narrative?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1602347" y="1378781"/>
            <a:ext cx="2212666" cy="1022438"/>
            <a:chOff x="0" y="0"/>
            <a:chExt cx="2950221" cy="1363251"/>
          </a:xfrm>
        </p:grpSpPr>
        <p:sp>
          <p:nvSpPr>
            <p:cNvPr id="16" name="TextBox 16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F4928A"/>
                  </a:solidFill>
                  <a:latin typeface="Sifonn"/>
                </a:rPr>
                <a:t>THINK DIFFERENT</a:t>
              </a: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7FC8A0"/>
                  </a:solidFill>
                  <a:latin typeface="Pacifico Bold"/>
                </a:rPr>
                <a:t>Reflecting around</a:t>
              </a: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 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943293" y="1602631"/>
            <a:ext cx="3006707" cy="4883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role does discrimination </a:t>
            </a: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and / or stigma play in the story?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1602347" y="1378781"/>
            <a:ext cx="2212666" cy="1022438"/>
            <a:chOff x="0" y="0"/>
            <a:chExt cx="2950221" cy="1363251"/>
          </a:xfrm>
        </p:grpSpPr>
        <p:sp>
          <p:nvSpPr>
            <p:cNvPr id="16" name="TextBox 16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F4928A"/>
                  </a:solidFill>
                  <a:latin typeface="Sifonn"/>
                </a:rPr>
                <a:t>THINK DIFFERENT</a:t>
              </a: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7FC8A0"/>
                  </a:solidFill>
                  <a:latin typeface="Pacifico Bold"/>
                </a:rPr>
                <a:t>Reflecting around</a:t>
              </a: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 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57667" y="1378781"/>
            <a:ext cx="2212666" cy="1022438"/>
            <a:chOff x="0" y="0"/>
            <a:chExt cx="2950221" cy="1363251"/>
          </a:xfrm>
        </p:grpSpPr>
        <p:sp>
          <p:nvSpPr>
            <p:cNvPr id="3" name="TextBox 3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LIVE DIFFERENT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Reflecting around </a:t>
              </a:r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943293" y="814310"/>
            <a:ext cx="3006707" cy="1974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do you notice in this story? 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marL="302260" lvl="1" indent="-151130">
              <a:lnSpc>
                <a:spcPts val="1959"/>
              </a:lnSpc>
              <a:buFont typeface="Arial"/>
              <a:buChar char="•"/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stands out?  </a:t>
            </a:r>
          </a:p>
          <a:p>
            <a:pPr marL="302260" lvl="1" indent="-151130">
              <a:lnSpc>
                <a:spcPts val="1959"/>
              </a:lnSpc>
              <a:buFont typeface="Arial"/>
              <a:buChar char="•"/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Does anything surprise you?  </a:t>
            </a:r>
          </a:p>
          <a:p>
            <a:pPr marL="302260" lvl="1" indent="-151130">
              <a:lnSpc>
                <a:spcPts val="1959"/>
              </a:lnSpc>
              <a:buFont typeface="Arial"/>
              <a:buChar char="•"/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Does anything shock you?  </a:t>
            </a:r>
          </a:p>
          <a:p>
            <a:pPr marL="302260" lvl="1" indent="-151130">
              <a:lnSpc>
                <a:spcPts val="1959"/>
              </a:lnSpc>
              <a:buFont typeface="Arial"/>
              <a:buChar char="•"/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moves you?  </a:t>
            </a:r>
          </a:p>
          <a:p>
            <a:pPr marL="302260" lvl="1" indent="-151130">
              <a:lnSpc>
                <a:spcPts val="1959"/>
              </a:lnSpc>
              <a:buFont typeface="Arial"/>
              <a:buChar char="•"/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Does anything anger you?</a:t>
            </a:r>
          </a:p>
          <a:p>
            <a:pPr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1602347" y="1378781"/>
            <a:ext cx="2212666" cy="1022438"/>
            <a:chOff x="0" y="0"/>
            <a:chExt cx="2950221" cy="1363251"/>
          </a:xfrm>
        </p:grpSpPr>
        <p:sp>
          <p:nvSpPr>
            <p:cNvPr id="16" name="TextBox 16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F4928A"/>
                  </a:solidFill>
                  <a:latin typeface="Sifonn"/>
                </a:rPr>
                <a:t>THINK DIFFERENT</a:t>
              </a: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7FC8A0"/>
                  </a:solidFill>
                  <a:latin typeface="Pacifico Bold"/>
                </a:rPr>
                <a:t>Reflecting around</a:t>
              </a: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 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943293" y="393305"/>
            <a:ext cx="3006707" cy="2469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How could the person accessing services think different here?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narratives they are using to understand themselves and their options? Where did they get that narrative from?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could help them to challenge their narratives in a positive way?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1602347" y="1378781"/>
            <a:ext cx="2212666" cy="1022438"/>
            <a:chOff x="0" y="0"/>
            <a:chExt cx="2950221" cy="1363251"/>
          </a:xfrm>
        </p:grpSpPr>
        <p:sp>
          <p:nvSpPr>
            <p:cNvPr id="16" name="TextBox 16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F4928A"/>
                  </a:solidFill>
                  <a:latin typeface="Sifonn"/>
                </a:rPr>
                <a:t>THINK DIFFERENT</a:t>
              </a: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7FC8A0"/>
                  </a:solidFill>
                  <a:latin typeface="Pacifico Bold"/>
                </a:rPr>
                <a:t>Reflecting around</a:t>
              </a: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 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902647" y="690485"/>
            <a:ext cx="3006707" cy="22218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If the worker in this situation was to make a move of this person's life, what character would play the hero? </a:t>
            </a: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Who would be the villain or provocateur? </a:t>
            </a: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sort of movie would it be?</a:t>
            </a: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 </a:t>
            </a: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Do you think the person would like the way the worker tells their story? 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1602347" y="1378781"/>
            <a:ext cx="2212666" cy="1022438"/>
            <a:chOff x="0" y="0"/>
            <a:chExt cx="2950221" cy="1363251"/>
          </a:xfrm>
        </p:grpSpPr>
        <p:sp>
          <p:nvSpPr>
            <p:cNvPr id="16" name="TextBox 16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F4928A"/>
                  </a:solidFill>
                  <a:latin typeface="Sifonn"/>
                </a:rPr>
                <a:t>THINK DIFFERENT</a:t>
              </a: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7FC8A0"/>
                  </a:solidFill>
                  <a:latin typeface="Pacifico Bold"/>
                </a:rPr>
                <a:t>Reflecting around</a:t>
              </a: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 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943293" y="888605"/>
            <a:ext cx="3006707" cy="1974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In this situation what are the barriers specific to having a mental illness diagnosis?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Is it their mental illness that is actually getting in the way?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or is it something else?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1602347" y="1378781"/>
            <a:ext cx="2212666" cy="1022438"/>
            <a:chOff x="0" y="0"/>
            <a:chExt cx="2950221" cy="1363251"/>
          </a:xfrm>
        </p:grpSpPr>
        <p:sp>
          <p:nvSpPr>
            <p:cNvPr id="16" name="TextBox 16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F4928A"/>
                  </a:solidFill>
                  <a:latin typeface="Sifonn"/>
                </a:rPr>
                <a:t>THINK DIFFERENT</a:t>
              </a: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7FC8A0"/>
                  </a:solidFill>
                  <a:latin typeface="Pacifico Bold"/>
                </a:rPr>
                <a:t>Reflecting around</a:t>
              </a: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 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889098" y="393305"/>
            <a:ext cx="3006707" cy="27171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If someone outside of the mental health sector was to hear this story, what would they think about the problem here?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How might a tradesperson, marketing specialist or accountant view this situation?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How would someone completely different would support this person? 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1602347" y="1378781"/>
            <a:ext cx="2212666" cy="1022438"/>
            <a:chOff x="0" y="0"/>
            <a:chExt cx="2950221" cy="1363251"/>
          </a:xfrm>
        </p:grpSpPr>
        <p:sp>
          <p:nvSpPr>
            <p:cNvPr id="16" name="TextBox 16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F4928A"/>
                  </a:solidFill>
                  <a:latin typeface="Sifonn"/>
                </a:rPr>
                <a:t>THINK DIFFERENT</a:t>
              </a: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7FC8A0"/>
                  </a:solidFill>
                  <a:latin typeface="Pacifico Bold"/>
                </a:rPr>
                <a:t>Reflecting around</a:t>
              </a: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 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2176340" y="1259659"/>
            <a:ext cx="2773660" cy="1974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In this story, whose priorities and  preferences determined how, when and what support was offered? </a:t>
            </a: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makes you think that?</a:t>
            </a: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 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706192" y="145655"/>
            <a:ext cx="3358972" cy="29648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If you were to write a BIO for this worker, what would you say about them? </a:t>
            </a:r>
          </a:p>
          <a:p>
            <a:pPr marL="302260" lvl="1" indent="-151130">
              <a:lnSpc>
                <a:spcPts val="1959"/>
              </a:lnSpc>
              <a:buFont typeface="Arial"/>
              <a:buChar char="•"/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can they offer to people? </a:t>
            </a:r>
          </a:p>
          <a:p>
            <a:pPr marL="302260" lvl="1" indent="-151130">
              <a:lnSpc>
                <a:spcPts val="1959"/>
              </a:lnSpc>
              <a:buFont typeface="Arial"/>
              <a:buChar char="•"/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are their key strengths? </a:t>
            </a:r>
          </a:p>
          <a:p>
            <a:pPr marL="302260" lvl="1" indent="-151130">
              <a:lnSpc>
                <a:spcPts val="1959"/>
              </a:lnSpc>
              <a:buFont typeface="Arial"/>
              <a:buChar char="•"/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is their style? </a:t>
            </a:r>
          </a:p>
          <a:p>
            <a:pPr marL="302260" lvl="1" indent="-151130">
              <a:lnSpc>
                <a:spcPts val="1959"/>
              </a:lnSpc>
              <a:buFont typeface="Arial"/>
              <a:buChar char="•"/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Who would be best suited to work with them? </a:t>
            </a:r>
          </a:p>
          <a:p>
            <a:pPr marL="302260" lvl="1" indent="-151130">
              <a:lnSpc>
                <a:spcPts val="1959"/>
              </a:lnSpc>
              <a:buFont typeface="Arial"/>
              <a:buChar char="•"/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Who would be a poor match for them?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Do you think this was considered in this situation?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1602347" y="1378781"/>
            <a:ext cx="2212666" cy="1022438"/>
            <a:chOff x="0" y="0"/>
            <a:chExt cx="2950221" cy="1363251"/>
          </a:xfrm>
        </p:grpSpPr>
        <p:sp>
          <p:nvSpPr>
            <p:cNvPr id="16" name="TextBox 16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F4928A"/>
                  </a:solidFill>
                  <a:latin typeface="Sifonn"/>
                </a:rPr>
                <a:t>THINK DIFFERENT</a:t>
              </a: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7FC8A0"/>
                  </a:solidFill>
                  <a:latin typeface="Pacifico Bold"/>
                </a:rPr>
                <a:t>Reflecting around</a:t>
              </a: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 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943293" y="1061960"/>
            <a:ext cx="3006707" cy="147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If you were the boss for just one day and you got to work with this group of people, what’s the first thing you would do?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would you want to change?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1602347" y="1378781"/>
            <a:ext cx="2212666" cy="1022438"/>
            <a:chOff x="0" y="0"/>
            <a:chExt cx="2950221" cy="1363251"/>
          </a:xfrm>
        </p:grpSpPr>
        <p:sp>
          <p:nvSpPr>
            <p:cNvPr id="16" name="TextBox 16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F4928A"/>
                  </a:solidFill>
                  <a:latin typeface="Sifonn"/>
                </a:rPr>
                <a:t>THINK DIFFERENT</a:t>
              </a: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7FC8A0"/>
                  </a:solidFill>
                  <a:latin typeface="Pacifico Bold"/>
                </a:rPr>
                <a:t>Reflecting around</a:t>
              </a: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 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943293" y="1185785"/>
            <a:ext cx="3006707" cy="12312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What’s a powerful question you would like the worker to ask in this situation that might inspire them both to think differently about the work they are doing together?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1602347" y="1378781"/>
            <a:ext cx="2212666" cy="1022438"/>
            <a:chOff x="0" y="0"/>
            <a:chExt cx="2950221" cy="1363251"/>
          </a:xfrm>
        </p:grpSpPr>
        <p:sp>
          <p:nvSpPr>
            <p:cNvPr id="16" name="TextBox 16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F4928A"/>
                  </a:solidFill>
                  <a:latin typeface="Sifonn"/>
                </a:rPr>
                <a:t>THINK DIFFERENT</a:t>
              </a: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7FC8A0"/>
                  </a:solidFill>
                  <a:latin typeface="Pacifico Bold"/>
                </a:rPr>
                <a:t>Reflecting around</a:t>
              </a: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 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875550" y="814310"/>
            <a:ext cx="3006707" cy="1974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How could the worker take a coaching role in their work with this person?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How could they actively support, challenge and inspire this person without taking over and doing for them?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1602347" y="1378781"/>
            <a:ext cx="2212666" cy="1022438"/>
            <a:chOff x="0" y="0"/>
            <a:chExt cx="2950221" cy="1363251"/>
          </a:xfrm>
        </p:grpSpPr>
        <p:sp>
          <p:nvSpPr>
            <p:cNvPr id="16" name="TextBox 16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F4928A"/>
                  </a:solidFill>
                  <a:latin typeface="Sifonn"/>
                </a:rPr>
                <a:t>THINK DIFFERENT</a:t>
              </a: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7FC8A0"/>
                  </a:solidFill>
                  <a:latin typeface="Pacifico Bold"/>
                </a:rPr>
                <a:t>Reflecting around</a:t>
              </a: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 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F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895873" y="269480"/>
            <a:ext cx="3006707" cy="27171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Research says that thriving is independent of mental illness. </a:t>
            </a: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People can thrive in the presence of mental illness and people can languish without having mental illness. </a:t>
            </a: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If this person and their worker thought about support as a way of helping them to thrive rather than managing mental illness, how might their work change?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57667" y="1378781"/>
            <a:ext cx="2212666" cy="1022438"/>
            <a:chOff x="0" y="0"/>
            <a:chExt cx="2950221" cy="1363251"/>
          </a:xfrm>
        </p:grpSpPr>
        <p:sp>
          <p:nvSpPr>
            <p:cNvPr id="3" name="TextBox 3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BE </a:t>
              </a:r>
            </a:p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DIFFERENT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Refelcting about </a:t>
              </a:r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57667" y="1378781"/>
            <a:ext cx="2212666" cy="1022438"/>
            <a:chOff x="0" y="0"/>
            <a:chExt cx="2950221" cy="1363251"/>
          </a:xfrm>
        </p:grpSpPr>
        <p:sp>
          <p:nvSpPr>
            <p:cNvPr id="3" name="TextBox 3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LIVE DIFFERENT 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Reflecting around </a:t>
              </a:r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943293" y="888605"/>
            <a:ext cx="3006707" cy="1974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Do the supporters in this person’s life allow them the to test out new ways of being?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Are they able to take a risk and have a go at something hard, without fear of judgement, reprisals or condescension if they fail?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57667" y="1378781"/>
            <a:ext cx="2212666" cy="1022438"/>
            <a:chOff x="0" y="0"/>
            <a:chExt cx="2950221" cy="1363251"/>
          </a:xfrm>
        </p:grpSpPr>
        <p:sp>
          <p:nvSpPr>
            <p:cNvPr id="3" name="TextBox 3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BE </a:t>
              </a:r>
            </a:p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DIFFERENT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Refelcting about </a:t>
              </a:r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943293" y="1507730"/>
            <a:ext cx="3006707" cy="7359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If you were the main character in this story, what would you have done differently?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57667" y="1386768"/>
            <a:ext cx="2212666" cy="1006464"/>
            <a:chOff x="0" y="0"/>
            <a:chExt cx="2950221" cy="1341952"/>
          </a:xfrm>
        </p:grpSpPr>
        <p:sp>
          <p:nvSpPr>
            <p:cNvPr id="3" name="TextBox 3"/>
            <p:cNvSpPr txBox="1"/>
            <p:nvPr/>
          </p:nvSpPr>
          <p:spPr>
            <a:xfrm>
              <a:off x="0" y="386851"/>
              <a:ext cx="2950221" cy="9551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04"/>
                </a:lnSpc>
              </a:pPr>
              <a:r>
                <a:rPr lang="en-US" sz="2677" spc="214">
                  <a:solidFill>
                    <a:srgbClr val="7FC8A0"/>
                  </a:solidFill>
                  <a:latin typeface="Sifonn"/>
                </a:rPr>
                <a:t>BE </a:t>
              </a:r>
            </a:p>
            <a:p>
              <a:pPr algn="ctr">
                <a:lnSpc>
                  <a:spcPts val="2704"/>
                </a:lnSpc>
              </a:pPr>
              <a:r>
                <a:rPr lang="en-US" sz="2677" spc="214">
                  <a:solidFill>
                    <a:srgbClr val="7FC8A0"/>
                  </a:solidFill>
                  <a:latin typeface="Sifonn"/>
                </a:rPr>
                <a:t>DIFFERENT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19050"/>
              <a:ext cx="2950221" cy="2110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298"/>
                </a:lnSpc>
              </a:pPr>
              <a:r>
                <a:rPr lang="en-US" sz="1159" spc="81">
                  <a:solidFill>
                    <a:srgbClr val="F4928A"/>
                  </a:solidFill>
                  <a:latin typeface="Pacifico Bold"/>
                </a:rPr>
                <a:t>Refelcting about </a:t>
              </a:r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943293" y="690485"/>
            <a:ext cx="3006707" cy="22218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are the people, systems and structures in this persons life that keep them in the role they currently hold in the community?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How could they shift or bend in order to create opportunities for the person to step into a different role or identity?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57667" y="1378781"/>
            <a:ext cx="2212666" cy="1022438"/>
            <a:chOff x="0" y="0"/>
            <a:chExt cx="2950221" cy="1363251"/>
          </a:xfrm>
        </p:grpSpPr>
        <p:sp>
          <p:nvSpPr>
            <p:cNvPr id="3" name="TextBox 3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BE </a:t>
              </a:r>
            </a:p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DIFFERENT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Refelcting about </a:t>
              </a:r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943293" y="517130"/>
            <a:ext cx="3006707" cy="2469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In order to overcome shame and stigma, sometimes people need to "own" or become proud of their difference. Meanwhile others may still hold stigma or shame about their difference 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How could this person take pride in their difference here? What barriers are in place that might prevent this?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57667" y="1378781"/>
            <a:ext cx="2212666" cy="1022438"/>
            <a:chOff x="0" y="0"/>
            <a:chExt cx="2950221" cy="1363251"/>
          </a:xfrm>
        </p:grpSpPr>
        <p:sp>
          <p:nvSpPr>
            <p:cNvPr id="3" name="TextBox 3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BE </a:t>
              </a:r>
            </a:p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DIFFERENT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Refelcting about </a:t>
              </a:r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74295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983939" y="517130"/>
            <a:ext cx="3006707" cy="27171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In order to be different, something  needs to shift or change. </a:t>
            </a: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Are the person accessing support and their supporters all focussing on changing the same thing?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What do you think the person would like to change here?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Do their supporters see it the same way?  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57667" y="1378781"/>
            <a:ext cx="2212666" cy="1022438"/>
            <a:chOff x="0" y="0"/>
            <a:chExt cx="2950221" cy="1363251"/>
          </a:xfrm>
        </p:grpSpPr>
        <p:sp>
          <p:nvSpPr>
            <p:cNvPr id="3" name="TextBox 3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BE </a:t>
              </a:r>
            </a:p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DIFFERENT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Refelcting about </a:t>
              </a:r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2102223" y="1185785"/>
            <a:ext cx="2847777" cy="12312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Does this way of offering support create opportunities for the person to live radically differently?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If not, why?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943293" y="640955"/>
            <a:ext cx="3006707" cy="2469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In order for a person to be different they need to the freedom to change their own narrative.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 Who in this person’s life might find it difficult if they started being different in a courageous way?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Who is most likely to help the person to do this?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57667" y="1378781"/>
            <a:ext cx="2212666" cy="1022438"/>
            <a:chOff x="0" y="0"/>
            <a:chExt cx="2950221" cy="1363251"/>
          </a:xfrm>
        </p:grpSpPr>
        <p:sp>
          <p:nvSpPr>
            <p:cNvPr id="3" name="TextBox 3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BE </a:t>
              </a:r>
            </a:p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DIFFERENT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Refelcting about </a:t>
              </a:r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943293" y="1012430"/>
            <a:ext cx="3006707" cy="1726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In this situation, What are the opportunities for a worker to accidentally “out” or “other” the person whilst they are supporting them?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How could they avoid this?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57667" y="1378781"/>
            <a:ext cx="2212666" cy="1022438"/>
            <a:chOff x="0" y="0"/>
            <a:chExt cx="2950221" cy="1363251"/>
          </a:xfrm>
        </p:grpSpPr>
        <p:sp>
          <p:nvSpPr>
            <p:cNvPr id="3" name="TextBox 3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BE </a:t>
              </a:r>
            </a:p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DIFFERENT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Refelcting about </a:t>
              </a:r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943293" y="1185785"/>
            <a:ext cx="3006707" cy="12312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If this person was to have access to all areas of their community and all areas of their life, where might you see them where they haven’t been before?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57667" y="1378781"/>
            <a:ext cx="2212666" cy="1022438"/>
            <a:chOff x="0" y="0"/>
            <a:chExt cx="2950221" cy="1363251"/>
          </a:xfrm>
        </p:grpSpPr>
        <p:sp>
          <p:nvSpPr>
            <p:cNvPr id="3" name="TextBox 3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BE </a:t>
              </a:r>
            </a:p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DIFFERENT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Refelcting about </a:t>
              </a:r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943293" y="1383905"/>
            <a:ext cx="3006707" cy="9836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If this worker or type of support was to become a springboard rather than a safety net, how would it be different?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57667" y="1378781"/>
            <a:ext cx="2212666" cy="1022438"/>
            <a:chOff x="0" y="0"/>
            <a:chExt cx="2950221" cy="1363251"/>
          </a:xfrm>
        </p:grpSpPr>
        <p:sp>
          <p:nvSpPr>
            <p:cNvPr id="3" name="TextBox 3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BE </a:t>
              </a:r>
            </a:p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DIFFERENT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Refelcting about </a:t>
              </a:r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902647" y="640955"/>
            <a:ext cx="3006707" cy="2469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If this worker or support person was to be a coach in the person’s life, how would they be different in their interactions?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How would this feel different for the worker?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How would it feel different for the person?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57667" y="1378781"/>
            <a:ext cx="2212666" cy="1022438"/>
            <a:chOff x="0" y="0"/>
            <a:chExt cx="2950221" cy="1363251"/>
          </a:xfrm>
        </p:grpSpPr>
        <p:sp>
          <p:nvSpPr>
            <p:cNvPr id="3" name="TextBox 3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BE </a:t>
              </a:r>
            </a:p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DIFFERENT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Refelcting about </a:t>
              </a:r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1536237" y="1378781"/>
            <a:ext cx="2212666" cy="1022438"/>
            <a:chOff x="0" y="0"/>
            <a:chExt cx="2950221" cy="1363251"/>
          </a:xfrm>
        </p:grpSpPr>
        <p:sp>
          <p:nvSpPr>
            <p:cNvPr id="16" name="TextBox 16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LIVE DIFFERENT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Reflecting around 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943293" y="814310"/>
            <a:ext cx="3006707" cy="1974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Is this worker being responsible </a:t>
            </a:r>
            <a:r>
              <a:rPr lang="en-US" sz="1400">
                <a:solidFill>
                  <a:srgbClr val="000000"/>
                </a:solidFill>
                <a:latin typeface="Open Sans Light Bold"/>
              </a:rPr>
              <a:t>to</a:t>
            </a:r>
            <a:r>
              <a:rPr lang="en-US" sz="1400">
                <a:solidFill>
                  <a:srgbClr val="000000"/>
                </a:solidFill>
                <a:latin typeface="Open Sans Light"/>
              </a:rPr>
              <a:t> the person or is he/she trying to be responsible </a:t>
            </a:r>
            <a:r>
              <a:rPr lang="en-US" sz="1400">
                <a:solidFill>
                  <a:srgbClr val="000000"/>
                </a:solidFill>
                <a:latin typeface="Open Sans Light Bold"/>
              </a:rPr>
              <a:t>for </a:t>
            </a:r>
            <a:r>
              <a:rPr lang="en-US" sz="1400">
                <a:solidFill>
                  <a:srgbClr val="000000"/>
                </a:solidFill>
                <a:latin typeface="Open Sans Light"/>
              </a:rPr>
              <a:t>them?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How would things be different if all the people in this person’s life were </a:t>
            </a:r>
            <a:r>
              <a:rPr lang="en-US" sz="1400">
                <a:solidFill>
                  <a:srgbClr val="000000"/>
                </a:solidFill>
                <a:latin typeface="Open Sans Light Bold Italics"/>
              </a:rPr>
              <a:t>responsible to them, but not for them?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57667" y="1378781"/>
            <a:ext cx="2212666" cy="1022438"/>
            <a:chOff x="0" y="0"/>
            <a:chExt cx="2950221" cy="1363251"/>
          </a:xfrm>
        </p:grpSpPr>
        <p:sp>
          <p:nvSpPr>
            <p:cNvPr id="3" name="TextBox 3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BE </a:t>
              </a:r>
            </a:p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DIFFERENT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Refelcting about </a:t>
              </a:r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7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943293" y="1012430"/>
            <a:ext cx="3006707" cy="1726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How is Community, Professional or personal stigma playing out in this person’s story? </a:t>
            </a:r>
          </a:p>
          <a:p>
            <a:pPr algn="ctr">
              <a:lnSpc>
                <a:spcPts val="1959"/>
              </a:lnSpc>
            </a:pPr>
            <a:endParaRPr lang="en-US" sz="140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1959"/>
              </a:lnSpc>
            </a:pPr>
            <a:r>
              <a:rPr lang="en-US" sz="1400">
                <a:solidFill>
                  <a:srgbClr val="000000"/>
                </a:solidFill>
                <a:latin typeface="Open Sans Light"/>
              </a:rPr>
              <a:t>How could this be challenged in order to open up to new ways of being and new identity experiences?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48591"/>
            <a:ext cx="1943293" cy="3928591"/>
            <a:chOff x="0" y="0"/>
            <a:chExt cx="2591057" cy="523812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 rot="-2422486">
              <a:off x="193438" y="3112399"/>
              <a:ext cx="1966618" cy="132031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 rot="2142858">
              <a:off x="79369" y="4255108"/>
              <a:ext cx="1987343" cy="444786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p:blipFill>
          <p:spPr>
            <a:xfrm rot="-865739">
              <a:off x="1505911" y="3809139"/>
              <a:ext cx="860157" cy="94539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>
              <a:fillRect/>
            </a:stretch>
          </p:blipFill>
          <p:spPr>
            <a:xfrm rot="1470033">
              <a:off x="400853" y="354547"/>
              <a:ext cx="2001674" cy="1343847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>
              <a:fillRect/>
            </a:stretch>
          </p:blipFill>
          <p:spPr>
            <a:xfrm rot="-6590075">
              <a:off x="-105058" y="1715717"/>
              <a:ext cx="2122789" cy="475100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>
              <a:fillRect/>
            </a:stretch>
          </p:blipFill>
          <p:spPr>
            <a:xfrm rot="-595815">
              <a:off x="1099787" y="1545272"/>
              <a:ext cx="923793" cy="1015340"/>
            </a:xfrm>
            <a:prstGeom prst="rect">
              <a:avLst/>
            </a:prstGeom>
          </p:spPr>
        </p:pic>
      </p:grpSp>
      <p:sp>
        <p:nvSpPr>
          <p:cNvPr id="9" name="TextBox 9"/>
          <p:cNvSpPr txBox="1"/>
          <p:nvPr/>
        </p:nvSpPr>
        <p:spPr>
          <a:xfrm>
            <a:off x="1738929" y="541748"/>
            <a:ext cx="3211071" cy="25193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428">
                <a:solidFill>
                  <a:srgbClr val="000000"/>
                </a:solidFill>
                <a:latin typeface="Open Sans Light"/>
              </a:rPr>
              <a:t>When a plant struggles to thrive, the gardener doesn't blame the plant, they first look to the environment</a:t>
            </a:r>
          </a:p>
          <a:p>
            <a:pPr algn="ctr">
              <a:lnSpc>
                <a:spcPts val="2000"/>
              </a:lnSpc>
            </a:pPr>
            <a:endParaRPr lang="en-US" sz="1428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2000"/>
              </a:lnSpc>
            </a:pPr>
            <a:r>
              <a:rPr lang="en-US" sz="1428">
                <a:solidFill>
                  <a:srgbClr val="000000"/>
                </a:solidFill>
                <a:latin typeface="Open Sans Light"/>
              </a:rPr>
              <a:t>What in this person's environment could be contributing to their struggle? </a:t>
            </a:r>
          </a:p>
          <a:p>
            <a:pPr algn="ctr">
              <a:lnSpc>
                <a:spcPts val="2000"/>
              </a:lnSpc>
            </a:pPr>
            <a:endParaRPr lang="en-US" sz="1428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2000"/>
              </a:lnSpc>
            </a:pPr>
            <a:r>
              <a:rPr lang="en-US" sz="1428">
                <a:solidFill>
                  <a:srgbClr val="000000"/>
                </a:solidFill>
                <a:latin typeface="Open Sans Light"/>
              </a:rPr>
              <a:t>How could the worker help them to address these environmental factors   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018077" y="3313311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536687">
            <a:off x="500980" y="-205597"/>
            <a:ext cx="1627116" cy="10923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83587">
            <a:off x="3456158" y="-428909"/>
            <a:ext cx="1580604" cy="106115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-9712980">
            <a:off x="1956173" y="-361246"/>
            <a:ext cx="1540265" cy="103407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2025486">
            <a:off x="3571868" y="3160666"/>
            <a:ext cx="1529174" cy="102662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1087019">
            <a:off x="2046294" y="3197261"/>
            <a:ext cx="1529174" cy="10266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2246225">
            <a:off x="632239" y="3047745"/>
            <a:ext cx="1532231" cy="102868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3686524">
            <a:off x="2800931" y="19776"/>
            <a:ext cx="1210537" cy="27203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8351983" flipV="1">
            <a:off x="1159466" y="62775"/>
            <a:ext cx="1210537" cy="27203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0800000">
            <a:off x="1981019" y="159564"/>
            <a:ext cx="661552" cy="72711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2948045" y="2840536"/>
            <a:ext cx="713198" cy="784518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-2185301">
            <a:off x="2960982" y="3623011"/>
            <a:ext cx="1419411" cy="31896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7113475">
            <a:off x="1252308" y="3666534"/>
            <a:ext cx="1419411" cy="318969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982925" y="2628923"/>
            <a:ext cx="678294" cy="745512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1557667" y="1378781"/>
            <a:ext cx="2212666" cy="1022438"/>
            <a:chOff x="0" y="0"/>
            <a:chExt cx="2950221" cy="1363251"/>
          </a:xfrm>
        </p:grpSpPr>
        <p:sp>
          <p:nvSpPr>
            <p:cNvPr id="16" name="TextBox 16"/>
            <p:cNvSpPr txBox="1"/>
            <p:nvPr/>
          </p:nvSpPr>
          <p:spPr>
            <a:xfrm>
              <a:off x="0" y="492285"/>
              <a:ext cx="2950221" cy="870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4"/>
                </a:lnSpc>
              </a:pPr>
              <a:r>
                <a:rPr lang="en-US" sz="2400" spc="192">
                  <a:solidFill>
                    <a:srgbClr val="7FC8A0"/>
                  </a:solidFill>
                  <a:latin typeface="Sifonn"/>
                </a:rPr>
                <a:t>LIVE DIFFERENT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"/>
              <a:ext cx="2950221" cy="3450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"/>
                </a:lnSpc>
              </a:pPr>
              <a:r>
                <a:rPr lang="en-US" sz="1800" spc="126">
                  <a:solidFill>
                    <a:srgbClr val="F4928A"/>
                  </a:solidFill>
                  <a:latin typeface="Pacifico Bold"/>
                </a:rPr>
                <a:t>Reflecting around 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260344" y="2382169"/>
            <a:ext cx="2931923" cy="1583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335"/>
              </a:lnSpc>
            </a:pPr>
            <a:r>
              <a:rPr lang="en-US" sz="953">
                <a:solidFill>
                  <a:srgbClr val="000000"/>
                </a:solidFill>
                <a:latin typeface="Open Sans Light"/>
              </a:rPr>
              <a:t>Mind-life project Test and Try (version 1) February 2021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Custom</PresentationFormat>
  <Paragraphs>0</Paragraphs>
  <Slides>72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7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Reflection Cards Post card print copy </dc:title>
  <cp:lastModifiedBy>Sharon Vaughan</cp:lastModifiedBy>
  <cp:revision>2</cp:revision>
  <dcterms:created xsi:type="dcterms:W3CDTF">2006-08-16T00:00:00Z</dcterms:created>
  <dcterms:modified xsi:type="dcterms:W3CDTF">2021-02-26T01:46:40Z</dcterms:modified>
  <dc:identifier>DAEOecXv5fY</dc:identifier>
</cp:coreProperties>
</file>